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Inter Semi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610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key focus of this slide is Blinkit's project requirements - a comprehensive analysis framework for their operational data.
• This framework will provide a structured approach to analyzing Blinkit's data and extracting valuable insights.
• The goal is to gain a deeper understanding of Blinkit's operations, identify areas for improvement, and make data-driven decisions.
• This analysis will cover a wide range of factors, from customer behavior to supply chain efficiency, to help Blinkit optimize their business.
• The project requirements outlined here serve as the foundation for the upcoming work, ensuring a thorough and well-planned approach.
</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CA900"/>
          </a:solidFill>
          <a:ln/>
        </p:spPr>
      </p:sp>
      <p:sp>
        <p:nvSpPr>
          <p:cNvPr id="3" name="Shape 1"/>
          <p:cNvSpPr/>
          <p:nvPr/>
        </p:nvSpPr>
        <p:spPr>
          <a:xfrm>
            <a:off x="0" y="0"/>
            <a:ext cx="14630400" cy="8229600"/>
          </a:xfrm>
          <a:prstGeom prst="rect">
            <a:avLst/>
          </a:prstGeom>
          <a:solidFill>
            <a:srgbClr val="FFD300"/>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CA900"/>
          </a:solidFill>
          <a:ln/>
        </p:spPr>
      </p:sp>
      <p:sp>
        <p:nvSpPr>
          <p:cNvPr id="3" name="Shape 1"/>
          <p:cNvSpPr/>
          <p:nvPr/>
        </p:nvSpPr>
        <p:spPr>
          <a:xfrm>
            <a:off x="0" y="0"/>
            <a:ext cx="14630400" cy="8229600"/>
          </a:xfrm>
          <a:prstGeom prst="rect">
            <a:avLst/>
          </a:prstGeom>
          <a:solidFill>
            <a:srgbClr val="FFD300"/>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CA900"/>
          </a:solidFill>
          <a:ln/>
        </p:spPr>
      </p:sp>
      <p:sp>
        <p:nvSpPr>
          <p:cNvPr id="3" name="Shape 1"/>
          <p:cNvSpPr/>
          <p:nvPr/>
        </p:nvSpPr>
        <p:spPr>
          <a:xfrm>
            <a:off x="0" y="0"/>
            <a:ext cx="14630400" cy="8229600"/>
          </a:xfrm>
          <a:prstGeom prst="rect">
            <a:avLst/>
          </a:prstGeom>
          <a:solidFill>
            <a:srgbClr val="FFD300"/>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CA900"/>
          </a:solidFill>
          <a:ln/>
        </p:spPr>
        <p:txBody>
          <a:bodyPr/>
          <a:lstStyle/>
          <a:p>
            <a:endParaRPr lang="en-IN"/>
          </a:p>
        </p:txBody>
      </p:sp>
      <p:sp>
        <p:nvSpPr>
          <p:cNvPr id="3" name="Shape 1"/>
          <p:cNvSpPr/>
          <p:nvPr/>
        </p:nvSpPr>
        <p:spPr>
          <a:xfrm>
            <a:off x="0" y="0"/>
            <a:ext cx="14630400" cy="8229600"/>
          </a:xfrm>
          <a:prstGeom prst="rect">
            <a:avLst/>
          </a:prstGeom>
          <a:solidFill>
            <a:srgbClr val="FFD300"/>
          </a:solidFill>
          <a:ln/>
        </p:spPr>
        <p:txBody>
          <a:bodyPr/>
          <a:lstStyle/>
          <a:p>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CA900"/>
          </a:solidFill>
          <a:ln/>
        </p:spPr>
      </p:sp>
      <p:sp>
        <p:nvSpPr>
          <p:cNvPr id="3" name="Shape 1"/>
          <p:cNvSpPr/>
          <p:nvPr/>
        </p:nvSpPr>
        <p:spPr>
          <a:xfrm>
            <a:off x="0" y="0"/>
            <a:ext cx="14630400" cy="8229600"/>
          </a:xfrm>
          <a:prstGeom prst="rect">
            <a:avLst/>
          </a:prstGeom>
          <a:solidFill>
            <a:srgbClr val="FFD300"/>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CA900"/>
          </a:solidFill>
          <a:ln/>
        </p:spPr>
      </p:sp>
      <p:sp>
        <p:nvSpPr>
          <p:cNvPr id="3" name="Shape 1"/>
          <p:cNvSpPr/>
          <p:nvPr/>
        </p:nvSpPr>
        <p:spPr>
          <a:xfrm>
            <a:off x="0" y="0"/>
            <a:ext cx="14630400" cy="8229600"/>
          </a:xfrm>
          <a:prstGeom prst="rect">
            <a:avLst/>
          </a:prstGeom>
          <a:solidFill>
            <a:srgbClr val="FFD300"/>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CA900"/>
          </a:solidFill>
          <a:ln/>
        </p:spPr>
      </p:sp>
      <p:sp>
        <p:nvSpPr>
          <p:cNvPr id="3" name="Shape 1"/>
          <p:cNvSpPr/>
          <p:nvPr/>
        </p:nvSpPr>
        <p:spPr>
          <a:xfrm>
            <a:off x="0" y="0"/>
            <a:ext cx="14630400" cy="8229600"/>
          </a:xfrm>
          <a:prstGeom prst="rect">
            <a:avLst/>
          </a:prstGeom>
          <a:solidFill>
            <a:srgbClr val="FFD300"/>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CA900"/>
          </a:solidFill>
          <a:ln/>
        </p:spPr>
      </p:sp>
      <p:sp>
        <p:nvSpPr>
          <p:cNvPr id="3" name="Shape 1"/>
          <p:cNvSpPr/>
          <p:nvPr/>
        </p:nvSpPr>
        <p:spPr>
          <a:xfrm>
            <a:off x="0" y="0"/>
            <a:ext cx="14630400" cy="8229600"/>
          </a:xfrm>
          <a:prstGeom prst="rect">
            <a:avLst/>
          </a:prstGeom>
          <a:solidFill>
            <a:srgbClr val="FFD300"/>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CA900"/>
          </a:solidFill>
          <a:ln/>
        </p:spPr>
      </p:sp>
      <p:sp>
        <p:nvSpPr>
          <p:cNvPr id="3" name="Shape 1"/>
          <p:cNvSpPr/>
          <p:nvPr/>
        </p:nvSpPr>
        <p:spPr>
          <a:xfrm>
            <a:off x="0" y="0"/>
            <a:ext cx="14630400" cy="8229600"/>
          </a:xfrm>
          <a:prstGeom prst="rect">
            <a:avLst/>
          </a:prstGeom>
          <a:solidFill>
            <a:srgbClr val="FFD300"/>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CA900"/>
          </a:solidFill>
          <a:ln/>
        </p:spPr>
      </p:sp>
      <p:sp>
        <p:nvSpPr>
          <p:cNvPr id="3" name="Shape 1"/>
          <p:cNvSpPr/>
          <p:nvPr/>
        </p:nvSpPr>
        <p:spPr>
          <a:xfrm>
            <a:off x="0" y="0"/>
            <a:ext cx="14630400" cy="8229600"/>
          </a:xfrm>
          <a:prstGeom prst="rect">
            <a:avLst/>
          </a:prstGeom>
          <a:solidFill>
            <a:srgbClr val="FFD300"/>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CA900"/>
          </a:solidFill>
          <a:ln/>
        </p:spPr>
      </p:sp>
      <p:sp>
        <p:nvSpPr>
          <p:cNvPr id="3" name="Shape 1"/>
          <p:cNvSpPr/>
          <p:nvPr/>
        </p:nvSpPr>
        <p:spPr>
          <a:xfrm>
            <a:off x="0" y="0"/>
            <a:ext cx="14630400" cy="8229600"/>
          </a:xfrm>
          <a:prstGeom prst="rect">
            <a:avLst/>
          </a:prstGeom>
          <a:solidFill>
            <a:srgbClr val="FFD300"/>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54429"/>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131417"/>
                </a:solidFill>
                <a:latin typeface="Alexandria Bold" pitchFamily="34" charset="0"/>
                <a:ea typeface="Alexandria Bold" pitchFamily="34" charset="-122"/>
                <a:cs typeface="Alexandria Bold" pitchFamily="34" charset="-120"/>
              </a:rPr>
              <a:t>Blinkit Data Analysis &amp; Interactive Dashboard</a:t>
            </a:r>
            <a:endParaRPr lang="en-US" sz="4450" dirty="0"/>
          </a:p>
        </p:txBody>
      </p:sp>
      <p:sp>
        <p:nvSpPr>
          <p:cNvPr id="4" name="Text 1"/>
          <p:cNvSpPr/>
          <p:nvPr/>
        </p:nvSpPr>
        <p:spPr>
          <a:xfrm>
            <a:off x="793790" y="481214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Inter Semi Bold" pitchFamily="34" charset="0"/>
                <a:ea typeface="Inter Semi Bold" pitchFamily="34" charset="-122"/>
                <a:cs typeface="Inter Semi Bold" pitchFamily="34" charset="-120"/>
              </a:rPr>
              <a:t>📘</a:t>
            </a:r>
            <a:r>
              <a:rPr lang="en-US" sz="1750" dirty="0">
                <a:solidFill>
                  <a:srgbClr val="004D15"/>
                </a:solidFill>
                <a:latin typeface="Inter Semi Bold" pitchFamily="34" charset="0"/>
                <a:ea typeface="Inter Semi Bold" pitchFamily="34" charset="-122"/>
                <a:cs typeface="Inter Semi Bold" pitchFamily="34" charset="-120"/>
              </a:rPr>
              <a:t> Project Title Blinkit Data Analysis &amp; Interactive Dashboard</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714494"/>
            <a:ext cx="5103614" cy="637937"/>
          </a:xfrm>
          <a:prstGeom prst="rect">
            <a:avLst/>
          </a:prstGeom>
          <a:noFill/>
          <a:ln/>
        </p:spPr>
        <p:txBody>
          <a:bodyPr wrap="none" lIns="0" tIns="0" rIns="0" bIns="0" rtlCol="0" anchor="t"/>
          <a:lstStyle/>
          <a:p>
            <a:pPr marL="0" indent="0" algn="l">
              <a:lnSpc>
                <a:spcPts val="5000"/>
              </a:lnSpc>
              <a:buNone/>
            </a:pPr>
            <a:r>
              <a:rPr lang="en-US" sz="4000" b="1" dirty="0">
                <a:solidFill>
                  <a:srgbClr val="131417"/>
                </a:solidFill>
                <a:latin typeface="Alexandria Bold" pitchFamily="34" charset="0"/>
                <a:ea typeface="Alexandria Bold" pitchFamily="34" charset="-122"/>
                <a:cs typeface="Alexandria Bold" pitchFamily="34" charset="-120"/>
              </a:rPr>
              <a:t>Conclusion</a:t>
            </a:r>
            <a:endParaRPr lang="en-US" sz="4000" dirty="0"/>
          </a:p>
        </p:txBody>
      </p:sp>
      <p:pic>
        <p:nvPicPr>
          <p:cNvPr id="3" name="Image 0" descr="preencoded.png"/>
          <p:cNvPicPr>
            <a:picLocks noChangeAspect="1"/>
          </p:cNvPicPr>
          <p:nvPr/>
        </p:nvPicPr>
        <p:blipFill>
          <a:blip r:embed="rId3"/>
          <a:stretch>
            <a:fillRect/>
          </a:stretch>
        </p:blipFill>
        <p:spPr>
          <a:xfrm>
            <a:off x="3793688" y="3102888"/>
            <a:ext cx="7043023" cy="7043023"/>
          </a:xfrm>
          <a:prstGeom prst="rect">
            <a:avLst/>
          </a:prstGeom>
        </p:spPr>
      </p:pic>
      <p:sp>
        <p:nvSpPr>
          <p:cNvPr id="4" name="Text 1"/>
          <p:cNvSpPr/>
          <p:nvPr/>
        </p:nvSpPr>
        <p:spPr>
          <a:xfrm>
            <a:off x="4702731" y="5398413"/>
            <a:ext cx="344448" cy="430530"/>
          </a:xfrm>
          <a:prstGeom prst="rect">
            <a:avLst/>
          </a:prstGeom>
          <a:noFill/>
          <a:ln/>
        </p:spPr>
        <p:txBody>
          <a:bodyPr wrap="none" lIns="0" tIns="0" rIns="0" bIns="0" rtlCol="0" anchor="t"/>
          <a:lstStyle/>
          <a:p>
            <a:pPr marL="0" indent="0" algn="l">
              <a:lnSpc>
                <a:spcPts val="4300"/>
              </a:lnSpc>
              <a:buNone/>
            </a:pPr>
            <a:r>
              <a:rPr lang="en-US" sz="2700" b="1" dirty="0">
                <a:solidFill>
                  <a:srgbClr val="FFFFFF"/>
                </a:solidFill>
                <a:latin typeface="Alexandria Bold" pitchFamily="34" charset="0"/>
                <a:ea typeface="Alexandria Bold" pitchFamily="34" charset="-122"/>
                <a:cs typeface="Alexandria Bold" pitchFamily="34" charset="-120"/>
              </a:rPr>
              <a:t>1</a:t>
            </a:r>
            <a:endParaRPr lang="en-US" sz="2700" dirty="0"/>
          </a:p>
        </p:txBody>
      </p:sp>
      <p:pic>
        <p:nvPicPr>
          <p:cNvPr id="5" name="Image 1" descr="preencoded.png"/>
          <p:cNvPicPr>
            <a:picLocks noChangeAspect="1"/>
          </p:cNvPicPr>
          <p:nvPr/>
        </p:nvPicPr>
        <p:blipFill>
          <a:blip r:embed="rId4"/>
          <a:stretch>
            <a:fillRect/>
          </a:stretch>
        </p:blipFill>
        <p:spPr>
          <a:xfrm>
            <a:off x="3793688" y="3102888"/>
            <a:ext cx="7043023" cy="7043023"/>
          </a:xfrm>
          <a:prstGeom prst="rect">
            <a:avLst/>
          </a:prstGeom>
        </p:spPr>
      </p:pic>
      <p:sp>
        <p:nvSpPr>
          <p:cNvPr id="6" name="Text 2"/>
          <p:cNvSpPr/>
          <p:nvPr/>
        </p:nvSpPr>
        <p:spPr>
          <a:xfrm>
            <a:off x="6132195" y="3968948"/>
            <a:ext cx="344448" cy="430530"/>
          </a:xfrm>
          <a:prstGeom prst="rect">
            <a:avLst/>
          </a:prstGeom>
          <a:noFill/>
          <a:ln/>
        </p:spPr>
        <p:txBody>
          <a:bodyPr wrap="none" lIns="0" tIns="0" rIns="0" bIns="0" rtlCol="0" anchor="t"/>
          <a:lstStyle/>
          <a:p>
            <a:pPr marL="0" indent="0" algn="l">
              <a:lnSpc>
                <a:spcPts val="4300"/>
              </a:lnSpc>
              <a:buNone/>
            </a:pPr>
            <a:r>
              <a:rPr lang="en-US" sz="2700" b="1" dirty="0">
                <a:solidFill>
                  <a:srgbClr val="000000"/>
                </a:solidFill>
                <a:latin typeface="Alexandria Bold" pitchFamily="34" charset="0"/>
                <a:ea typeface="Alexandria Bold" pitchFamily="34" charset="-122"/>
                <a:cs typeface="Alexandria Bold" pitchFamily="34" charset="-120"/>
              </a:rPr>
              <a:t>2</a:t>
            </a:r>
            <a:endParaRPr lang="en-US" sz="2700" dirty="0"/>
          </a:p>
        </p:txBody>
      </p:sp>
      <p:pic>
        <p:nvPicPr>
          <p:cNvPr id="7" name="Image 2" descr="preencoded.png"/>
          <p:cNvPicPr>
            <a:picLocks noChangeAspect="1"/>
          </p:cNvPicPr>
          <p:nvPr/>
        </p:nvPicPr>
        <p:blipFill>
          <a:blip r:embed="rId5"/>
          <a:stretch>
            <a:fillRect/>
          </a:stretch>
        </p:blipFill>
        <p:spPr>
          <a:xfrm>
            <a:off x="3793688" y="3102888"/>
            <a:ext cx="7043023" cy="7043023"/>
          </a:xfrm>
          <a:prstGeom prst="rect">
            <a:avLst/>
          </a:prstGeom>
        </p:spPr>
      </p:pic>
      <p:sp>
        <p:nvSpPr>
          <p:cNvPr id="8" name="Text 3"/>
          <p:cNvSpPr/>
          <p:nvPr/>
        </p:nvSpPr>
        <p:spPr>
          <a:xfrm>
            <a:off x="8153519" y="3968948"/>
            <a:ext cx="344448" cy="430530"/>
          </a:xfrm>
          <a:prstGeom prst="rect">
            <a:avLst/>
          </a:prstGeom>
          <a:noFill/>
          <a:ln/>
        </p:spPr>
        <p:txBody>
          <a:bodyPr wrap="none" lIns="0" tIns="0" rIns="0" bIns="0" rtlCol="0" anchor="t"/>
          <a:lstStyle/>
          <a:p>
            <a:pPr marL="0" indent="0" algn="l">
              <a:lnSpc>
                <a:spcPts val="4300"/>
              </a:lnSpc>
              <a:buNone/>
            </a:pPr>
            <a:r>
              <a:rPr lang="en-US" sz="2700" b="1" dirty="0">
                <a:solidFill>
                  <a:srgbClr val="000000"/>
                </a:solidFill>
                <a:latin typeface="Alexandria Bold" pitchFamily="34" charset="0"/>
                <a:ea typeface="Alexandria Bold" pitchFamily="34" charset="-122"/>
                <a:cs typeface="Alexandria Bold" pitchFamily="34" charset="-120"/>
              </a:rPr>
              <a:t>3</a:t>
            </a:r>
            <a:endParaRPr lang="en-US" sz="2700" dirty="0"/>
          </a:p>
        </p:txBody>
      </p:sp>
      <p:pic>
        <p:nvPicPr>
          <p:cNvPr id="9" name="Image 3" descr="preencoded.png"/>
          <p:cNvPicPr>
            <a:picLocks noChangeAspect="1"/>
          </p:cNvPicPr>
          <p:nvPr/>
        </p:nvPicPr>
        <p:blipFill>
          <a:blip r:embed="rId6"/>
          <a:stretch>
            <a:fillRect/>
          </a:stretch>
        </p:blipFill>
        <p:spPr>
          <a:xfrm>
            <a:off x="3793688" y="3102888"/>
            <a:ext cx="7043023" cy="7043023"/>
          </a:xfrm>
          <a:prstGeom prst="rect">
            <a:avLst/>
          </a:prstGeom>
        </p:spPr>
      </p:pic>
      <p:sp>
        <p:nvSpPr>
          <p:cNvPr id="10" name="Text 4"/>
          <p:cNvSpPr/>
          <p:nvPr/>
        </p:nvSpPr>
        <p:spPr>
          <a:xfrm>
            <a:off x="9582983" y="5398413"/>
            <a:ext cx="344448" cy="430530"/>
          </a:xfrm>
          <a:prstGeom prst="rect">
            <a:avLst/>
          </a:prstGeom>
          <a:noFill/>
          <a:ln/>
        </p:spPr>
        <p:txBody>
          <a:bodyPr wrap="none" lIns="0" tIns="0" rIns="0" bIns="0" rtlCol="0" anchor="t"/>
          <a:lstStyle/>
          <a:p>
            <a:pPr marL="0" indent="0" algn="l">
              <a:lnSpc>
                <a:spcPts val="4300"/>
              </a:lnSpc>
              <a:buNone/>
            </a:pPr>
            <a:r>
              <a:rPr lang="en-US" sz="2700" b="1" dirty="0">
                <a:solidFill>
                  <a:srgbClr val="FFFFFF"/>
                </a:solidFill>
                <a:latin typeface="Alexandria Bold" pitchFamily="34" charset="0"/>
                <a:ea typeface="Alexandria Bold" pitchFamily="34" charset="-122"/>
                <a:cs typeface="Alexandria Bold" pitchFamily="34" charset="-120"/>
              </a:rPr>
              <a:t>4</a:t>
            </a:r>
            <a:endParaRPr lang="en-US" sz="2700" dirty="0"/>
          </a:p>
        </p:txBody>
      </p:sp>
      <p:sp>
        <p:nvSpPr>
          <p:cNvPr id="11" name="Text 5"/>
          <p:cNvSpPr/>
          <p:nvPr/>
        </p:nvSpPr>
        <p:spPr>
          <a:xfrm>
            <a:off x="793790" y="6853952"/>
            <a:ext cx="13042821" cy="661035"/>
          </a:xfrm>
          <a:prstGeom prst="rect">
            <a:avLst/>
          </a:prstGeom>
          <a:noFill/>
          <a:ln/>
        </p:spPr>
        <p:txBody>
          <a:bodyPr wrap="square" lIns="0" tIns="0" rIns="0" bIns="0" rtlCol="0" anchor="t"/>
          <a:lstStyle/>
          <a:p>
            <a:pPr marL="0" indent="0" algn="l">
              <a:lnSpc>
                <a:spcPts val="2550"/>
              </a:lnSpc>
              <a:buNone/>
            </a:pPr>
            <a:r>
              <a:rPr lang="en-US" sz="1600" dirty="0">
                <a:solidFill>
                  <a:srgbClr val="000000"/>
                </a:solidFill>
                <a:latin typeface="Inter Semi Bold" pitchFamily="34" charset="0"/>
                <a:ea typeface="Inter Semi Bold" pitchFamily="34" charset="-122"/>
                <a:cs typeface="Inter Semi Bold" pitchFamily="34" charset="-120"/>
              </a:rPr>
              <a:t>✅</a:t>
            </a:r>
            <a:r>
              <a:rPr lang="en-US" sz="1600" dirty="0">
                <a:solidFill>
                  <a:srgbClr val="004D15"/>
                </a:solidFill>
                <a:latin typeface="Inter Semi Bold" pitchFamily="34" charset="0"/>
                <a:ea typeface="Inter Semi Bold" pitchFamily="34" charset="-122"/>
                <a:cs typeface="Inter Semi Bold" pitchFamily="34" charset="-120"/>
              </a:rPr>
              <a:t> Conclusion This analysis delivers a strategic view of Blinkit's operations. The insights highlight high-performing products, outlet efficiency, and regional trends. The dashboard empowers stakeholders to make real-time, data-informed decisions.</a:t>
            </a:r>
            <a:endParaRPr lang="en-US" sz="1600" dirty="0"/>
          </a:p>
        </p:txBody>
      </p:sp>
      <p:sp>
        <p:nvSpPr>
          <p:cNvPr id="12" name="Text 6"/>
          <p:cNvSpPr/>
          <p:nvPr/>
        </p:nvSpPr>
        <p:spPr>
          <a:xfrm>
            <a:off x="1033462" y="2904292"/>
            <a:ext cx="2551748" cy="318849"/>
          </a:xfrm>
          <a:prstGeom prst="rect">
            <a:avLst/>
          </a:prstGeom>
          <a:noFill/>
          <a:ln/>
        </p:spPr>
        <p:txBody>
          <a:bodyPr wrap="none" lIns="0" tIns="0" rIns="0" bIns="0" rtlCol="0" anchor="t"/>
          <a:lstStyle/>
          <a:p>
            <a:pPr marL="0" indent="0" algn="ctr">
              <a:lnSpc>
                <a:spcPts val="2500"/>
              </a:lnSpc>
              <a:buNone/>
            </a:pPr>
            <a:r>
              <a:rPr lang="en-US" sz="2000" b="1" dirty="0">
                <a:solidFill>
                  <a:srgbClr val="131417"/>
                </a:solidFill>
                <a:latin typeface="Alexandria Bold" pitchFamily="34" charset="0"/>
                <a:ea typeface="Alexandria Bold" pitchFamily="34" charset="-122"/>
                <a:cs typeface="Alexandria Bold" pitchFamily="34" charset="-120"/>
              </a:rPr>
              <a:t>Strategic View</a:t>
            </a:r>
            <a:endParaRPr lang="en-US" sz="2000" dirty="0"/>
          </a:p>
        </p:txBody>
      </p:sp>
      <p:sp>
        <p:nvSpPr>
          <p:cNvPr id="13" name="Text 7"/>
          <p:cNvSpPr/>
          <p:nvPr/>
        </p:nvSpPr>
        <p:spPr>
          <a:xfrm>
            <a:off x="793790" y="3345537"/>
            <a:ext cx="3031093" cy="653415"/>
          </a:xfrm>
          <a:prstGeom prst="rect">
            <a:avLst/>
          </a:prstGeom>
          <a:noFill/>
          <a:ln/>
        </p:spPr>
        <p:txBody>
          <a:bodyPr wrap="square" lIns="0" tIns="0" rIns="0" bIns="0" rtlCol="0" anchor="t"/>
          <a:lstStyle/>
          <a:p>
            <a:pPr marL="0" indent="0" algn="ctr">
              <a:lnSpc>
                <a:spcPts val="2550"/>
              </a:lnSpc>
              <a:buNone/>
            </a:pPr>
            <a:r>
              <a:rPr lang="en-US" sz="1600" dirty="0">
                <a:solidFill>
                  <a:srgbClr val="004D15"/>
                </a:solidFill>
                <a:latin typeface="Inter Semi Bold" pitchFamily="34" charset="0"/>
                <a:ea typeface="Inter Semi Bold" pitchFamily="34" charset="-122"/>
                <a:cs typeface="Inter Semi Bold" pitchFamily="34" charset="-120"/>
              </a:rPr>
              <a:t>Delivers comprehensive analysis of Blinkit's operations</a:t>
            </a:r>
            <a:endParaRPr lang="en-US" sz="1600" dirty="0"/>
          </a:p>
        </p:txBody>
      </p:sp>
      <p:sp>
        <p:nvSpPr>
          <p:cNvPr id="14" name="Text 8"/>
          <p:cNvSpPr/>
          <p:nvPr/>
        </p:nvSpPr>
        <p:spPr>
          <a:xfrm>
            <a:off x="4370665" y="1760696"/>
            <a:ext cx="2551748" cy="318849"/>
          </a:xfrm>
          <a:prstGeom prst="rect">
            <a:avLst/>
          </a:prstGeom>
          <a:noFill/>
          <a:ln/>
        </p:spPr>
        <p:txBody>
          <a:bodyPr wrap="none" lIns="0" tIns="0" rIns="0" bIns="0" rtlCol="0" anchor="t"/>
          <a:lstStyle/>
          <a:p>
            <a:pPr marL="0" indent="0" algn="ctr">
              <a:lnSpc>
                <a:spcPts val="2500"/>
              </a:lnSpc>
              <a:buNone/>
            </a:pPr>
            <a:r>
              <a:rPr lang="en-US" sz="2000" b="1" dirty="0">
                <a:solidFill>
                  <a:srgbClr val="131417"/>
                </a:solidFill>
                <a:latin typeface="Alexandria Bold" pitchFamily="34" charset="0"/>
                <a:ea typeface="Alexandria Bold" pitchFamily="34" charset="-122"/>
                <a:cs typeface="Alexandria Bold" pitchFamily="34" charset="-120"/>
              </a:rPr>
              <a:t>Key Insights</a:t>
            </a:r>
            <a:endParaRPr lang="en-US" sz="2000" dirty="0"/>
          </a:p>
        </p:txBody>
      </p:sp>
      <p:sp>
        <p:nvSpPr>
          <p:cNvPr id="15" name="Text 9"/>
          <p:cNvSpPr/>
          <p:nvPr/>
        </p:nvSpPr>
        <p:spPr>
          <a:xfrm>
            <a:off x="4130993" y="2201942"/>
            <a:ext cx="3031093" cy="653415"/>
          </a:xfrm>
          <a:prstGeom prst="rect">
            <a:avLst/>
          </a:prstGeom>
          <a:noFill/>
          <a:ln/>
        </p:spPr>
        <p:txBody>
          <a:bodyPr wrap="square" lIns="0" tIns="0" rIns="0" bIns="0" rtlCol="0" anchor="t"/>
          <a:lstStyle/>
          <a:p>
            <a:pPr marL="0" indent="0" algn="ctr">
              <a:lnSpc>
                <a:spcPts val="2550"/>
              </a:lnSpc>
              <a:buNone/>
            </a:pPr>
            <a:r>
              <a:rPr lang="en-US" sz="1600" dirty="0">
                <a:solidFill>
                  <a:srgbClr val="004D15"/>
                </a:solidFill>
                <a:latin typeface="Inter Semi Bold" pitchFamily="34" charset="0"/>
                <a:ea typeface="Inter Semi Bold" pitchFamily="34" charset="-122"/>
                <a:cs typeface="Inter Semi Bold" pitchFamily="34" charset="-120"/>
              </a:rPr>
              <a:t>Highlights high-performing products and outlet efficiency</a:t>
            </a:r>
            <a:endParaRPr lang="en-US" sz="1600" dirty="0"/>
          </a:p>
        </p:txBody>
      </p:sp>
      <p:sp>
        <p:nvSpPr>
          <p:cNvPr id="16" name="Text 10"/>
          <p:cNvSpPr/>
          <p:nvPr/>
        </p:nvSpPr>
        <p:spPr>
          <a:xfrm>
            <a:off x="7707868" y="1760696"/>
            <a:ext cx="2551748" cy="318849"/>
          </a:xfrm>
          <a:prstGeom prst="rect">
            <a:avLst/>
          </a:prstGeom>
          <a:noFill/>
          <a:ln/>
        </p:spPr>
        <p:txBody>
          <a:bodyPr wrap="none" lIns="0" tIns="0" rIns="0" bIns="0" rtlCol="0" anchor="t"/>
          <a:lstStyle/>
          <a:p>
            <a:pPr marL="0" indent="0" algn="ctr">
              <a:lnSpc>
                <a:spcPts val="2500"/>
              </a:lnSpc>
              <a:buNone/>
            </a:pPr>
            <a:r>
              <a:rPr lang="en-US" sz="2000" b="1" dirty="0">
                <a:solidFill>
                  <a:srgbClr val="131417"/>
                </a:solidFill>
                <a:latin typeface="Alexandria Bold" pitchFamily="34" charset="0"/>
                <a:ea typeface="Alexandria Bold" pitchFamily="34" charset="-122"/>
                <a:cs typeface="Alexandria Bold" pitchFamily="34" charset="-120"/>
              </a:rPr>
              <a:t>Regional Trends</a:t>
            </a:r>
            <a:endParaRPr lang="en-US" sz="2000" dirty="0"/>
          </a:p>
        </p:txBody>
      </p:sp>
      <p:sp>
        <p:nvSpPr>
          <p:cNvPr id="17" name="Text 11"/>
          <p:cNvSpPr/>
          <p:nvPr/>
        </p:nvSpPr>
        <p:spPr>
          <a:xfrm>
            <a:off x="7468195" y="2201942"/>
            <a:ext cx="3031093" cy="653415"/>
          </a:xfrm>
          <a:prstGeom prst="rect">
            <a:avLst/>
          </a:prstGeom>
          <a:noFill/>
          <a:ln/>
        </p:spPr>
        <p:txBody>
          <a:bodyPr wrap="square" lIns="0" tIns="0" rIns="0" bIns="0" rtlCol="0" anchor="t"/>
          <a:lstStyle/>
          <a:p>
            <a:pPr marL="0" indent="0" algn="ctr">
              <a:lnSpc>
                <a:spcPts val="2550"/>
              </a:lnSpc>
              <a:buNone/>
            </a:pPr>
            <a:r>
              <a:rPr lang="en-US" sz="1600" dirty="0">
                <a:solidFill>
                  <a:srgbClr val="004D15"/>
                </a:solidFill>
                <a:latin typeface="Inter Semi Bold" pitchFamily="34" charset="0"/>
                <a:ea typeface="Inter Semi Bold" pitchFamily="34" charset="-122"/>
                <a:cs typeface="Inter Semi Bold" pitchFamily="34" charset="-120"/>
              </a:rPr>
              <a:t>Identifies geographic performance patterns</a:t>
            </a:r>
            <a:endParaRPr lang="en-US" sz="1600" dirty="0"/>
          </a:p>
        </p:txBody>
      </p:sp>
      <p:sp>
        <p:nvSpPr>
          <p:cNvPr id="18" name="Text 12"/>
          <p:cNvSpPr/>
          <p:nvPr/>
        </p:nvSpPr>
        <p:spPr>
          <a:xfrm>
            <a:off x="10880408" y="2904292"/>
            <a:ext cx="2881193" cy="318849"/>
          </a:xfrm>
          <a:prstGeom prst="rect">
            <a:avLst/>
          </a:prstGeom>
          <a:noFill/>
          <a:ln/>
        </p:spPr>
        <p:txBody>
          <a:bodyPr wrap="none" lIns="0" tIns="0" rIns="0" bIns="0" rtlCol="0" anchor="t"/>
          <a:lstStyle/>
          <a:p>
            <a:pPr marL="0" indent="0" algn="ctr">
              <a:lnSpc>
                <a:spcPts val="2500"/>
              </a:lnSpc>
              <a:buNone/>
            </a:pPr>
            <a:r>
              <a:rPr lang="en-US" sz="2000" b="1" dirty="0">
                <a:solidFill>
                  <a:srgbClr val="131417"/>
                </a:solidFill>
                <a:latin typeface="Alexandria Bold" pitchFamily="34" charset="0"/>
                <a:ea typeface="Alexandria Bold" pitchFamily="34" charset="-122"/>
                <a:cs typeface="Alexandria Bold" pitchFamily="34" charset="-120"/>
              </a:rPr>
              <a:t>Data-Driven Decisions</a:t>
            </a:r>
            <a:endParaRPr lang="en-US" sz="2000" dirty="0"/>
          </a:p>
        </p:txBody>
      </p:sp>
      <p:sp>
        <p:nvSpPr>
          <p:cNvPr id="19" name="Text 13"/>
          <p:cNvSpPr/>
          <p:nvPr/>
        </p:nvSpPr>
        <p:spPr>
          <a:xfrm>
            <a:off x="10805398" y="3345537"/>
            <a:ext cx="3031212" cy="653415"/>
          </a:xfrm>
          <a:prstGeom prst="rect">
            <a:avLst/>
          </a:prstGeom>
          <a:noFill/>
          <a:ln/>
        </p:spPr>
        <p:txBody>
          <a:bodyPr wrap="square" lIns="0" tIns="0" rIns="0" bIns="0" rtlCol="0" anchor="t"/>
          <a:lstStyle/>
          <a:p>
            <a:pPr marL="0" indent="0" algn="ctr">
              <a:lnSpc>
                <a:spcPts val="2550"/>
              </a:lnSpc>
              <a:buNone/>
            </a:pPr>
            <a:r>
              <a:rPr lang="en-US" sz="1600" dirty="0">
                <a:solidFill>
                  <a:srgbClr val="004D15"/>
                </a:solidFill>
                <a:latin typeface="Inter Semi Bold" pitchFamily="34" charset="0"/>
                <a:ea typeface="Inter Semi Bold" pitchFamily="34" charset="-122"/>
                <a:cs typeface="Inter Semi Bold" pitchFamily="34" charset="-120"/>
              </a:rPr>
              <a:t>Empowers stakeholders with real-time insights</a:t>
            </a:r>
            <a:endParaRPr lang="en-US" sz="1600" dirty="0"/>
          </a:p>
        </p:txBody>
      </p:sp>
      <p:pic>
        <p:nvPicPr>
          <p:cNvPr id="20" name="Image 4" descr="preencoded.png"/>
          <p:cNvPicPr>
            <a:picLocks noChangeAspect="1"/>
          </p:cNvPicPr>
          <p:nvPr/>
        </p:nvPicPr>
        <p:blipFill>
          <a:blip r:embed="rId7"/>
          <a:stretch>
            <a:fillRect/>
          </a:stretch>
        </p:blipFill>
        <p:spPr>
          <a:xfrm>
            <a:off x="13716000" y="228600"/>
            <a:ext cx="685800" cy="6858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593777"/>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131417"/>
                </a:solidFill>
                <a:latin typeface="Alexandria Bold" pitchFamily="34" charset="0"/>
                <a:ea typeface="Alexandria Bold" pitchFamily="34" charset="-122"/>
                <a:cs typeface="Alexandria Bold" pitchFamily="34" charset="-120"/>
              </a:rPr>
              <a:t>Thank You</a:t>
            </a:r>
            <a:endParaRPr lang="en-US" sz="4450" dirty="0"/>
          </a:p>
        </p:txBody>
      </p:sp>
      <p:sp>
        <p:nvSpPr>
          <p:cNvPr id="3" name="Text 1"/>
          <p:cNvSpPr/>
          <p:nvPr/>
        </p:nvSpPr>
        <p:spPr>
          <a:xfrm>
            <a:off x="793790" y="386953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31417"/>
                </a:solidFill>
                <a:latin typeface="Alexandria Bold" pitchFamily="34" charset="0"/>
                <a:ea typeface="Alexandria Bold" pitchFamily="34" charset="-122"/>
                <a:cs typeface="Alexandria Bold" pitchFamily="34" charset="-120"/>
              </a:rPr>
              <a:t>Presented by</a:t>
            </a:r>
            <a:endParaRPr lang="en-US" sz="2200" dirty="0"/>
          </a:p>
        </p:txBody>
      </p:sp>
      <p:sp>
        <p:nvSpPr>
          <p:cNvPr id="4" name="Text 2"/>
          <p:cNvSpPr/>
          <p:nvPr/>
        </p:nvSpPr>
        <p:spPr>
          <a:xfrm>
            <a:off x="793790" y="4450675"/>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004D15"/>
                </a:solidFill>
                <a:latin typeface="Inter Semi Bold" pitchFamily="34" charset="0"/>
                <a:ea typeface="Inter Semi Bold" pitchFamily="34" charset="-122"/>
                <a:cs typeface="Inter Semi Bold" pitchFamily="34" charset="-120"/>
              </a:rPr>
              <a:t>Dharmesh Parmar</a:t>
            </a:r>
            <a:endParaRPr lang="en-US" sz="1750" dirty="0"/>
          </a:p>
        </p:txBody>
      </p:sp>
      <p:sp>
        <p:nvSpPr>
          <p:cNvPr id="5" name="Text 3"/>
          <p:cNvSpPr/>
          <p:nvPr/>
        </p:nvSpPr>
        <p:spPr>
          <a:xfrm>
            <a:off x="7599521" y="386953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31417"/>
                </a:solidFill>
                <a:latin typeface="Alexandria Bold" pitchFamily="34" charset="0"/>
                <a:ea typeface="Alexandria Bold" pitchFamily="34" charset="-122"/>
                <a:cs typeface="Alexandria Bold" pitchFamily="34" charset="-120"/>
              </a:rPr>
              <a:t>Contact</a:t>
            </a:r>
            <a:endParaRPr lang="en-US" sz="2200" dirty="0"/>
          </a:p>
        </p:txBody>
      </p:sp>
      <p:sp>
        <p:nvSpPr>
          <p:cNvPr id="6" name="Text 4"/>
          <p:cNvSpPr/>
          <p:nvPr/>
        </p:nvSpPr>
        <p:spPr>
          <a:xfrm>
            <a:off x="7599521" y="4450675"/>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004D15"/>
                </a:solidFill>
                <a:latin typeface="Inter Semi Bold" pitchFamily="34" charset="0"/>
                <a:ea typeface="Inter Semi Bold" pitchFamily="34" charset="-122"/>
                <a:cs typeface="Inter Semi Bold" pitchFamily="34" charset="-120"/>
              </a:rPr>
              <a:t>Email ID: Dhparmar2119@gmail.com</a:t>
            </a:r>
            <a:endParaRPr lang="en-US" sz="1750" dirty="0"/>
          </a:p>
        </p:txBody>
      </p:sp>
      <p:pic>
        <p:nvPicPr>
          <p:cNvPr id="8" name="Image 0" descr="preencoded.png"/>
          <p:cNvPicPr>
            <a:picLocks noChangeAspect="1"/>
          </p:cNvPicPr>
          <p:nvPr/>
        </p:nvPicPr>
        <p:blipFill>
          <a:blip r:embed="rId3"/>
          <a:stretch>
            <a:fillRect/>
          </a:stretch>
        </p:blipFill>
        <p:spPr>
          <a:xfrm>
            <a:off x="13716000" y="228600"/>
            <a:ext cx="685800" cy="685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98871"/>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131417"/>
                </a:solidFill>
                <a:latin typeface="Alexandria Bold" pitchFamily="34" charset="0"/>
                <a:ea typeface="Alexandria Bold" pitchFamily="34" charset="-122"/>
                <a:cs typeface="Alexandria Bold" pitchFamily="34" charset="-120"/>
              </a:rPr>
              <a:t>Project Objective</a:t>
            </a:r>
            <a:endParaRPr lang="en-US" sz="4450" dirty="0"/>
          </a:p>
        </p:txBody>
      </p:sp>
      <p:sp>
        <p:nvSpPr>
          <p:cNvPr id="4" name="Shape 1"/>
          <p:cNvSpPr/>
          <p:nvPr/>
        </p:nvSpPr>
        <p:spPr>
          <a:xfrm>
            <a:off x="793790" y="3447812"/>
            <a:ext cx="510302" cy="510302"/>
          </a:xfrm>
          <a:prstGeom prst="roundRect">
            <a:avLst>
              <a:gd name="adj" fmla="val 18669"/>
            </a:avLst>
          </a:prstGeom>
          <a:solidFill>
            <a:srgbClr val="00A12D"/>
          </a:solidFill>
          <a:ln w="7620">
            <a:solidFill>
              <a:srgbClr val="19BA46"/>
            </a:solidFill>
            <a:prstDash val="solid"/>
          </a:ln>
        </p:spPr>
        <p:txBody>
          <a:bodyPr/>
          <a:lstStyle/>
          <a:p>
            <a:endParaRPr lang="en-IN"/>
          </a:p>
        </p:txBody>
      </p:sp>
      <p:sp>
        <p:nvSpPr>
          <p:cNvPr id="5" name="Text 2"/>
          <p:cNvSpPr/>
          <p:nvPr/>
        </p:nvSpPr>
        <p:spPr>
          <a:xfrm>
            <a:off x="1530906" y="352567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Alexandria Bold" pitchFamily="34" charset="0"/>
                <a:ea typeface="Alexandria Bold" pitchFamily="34" charset="-122"/>
                <a:cs typeface="Alexandria Bold" pitchFamily="34" charset="-120"/>
              </a:rPr>
              <a:t>🎯</a:t>
            </a:r>
            <a:r>
              <a:rPr lang="en-US" sz="2200" b="1" dirty="0">
                <a:solidFill>
                  <a:srgbClr val="004D15"/>
                </a:solidFill>
                <a:latin typeface="Alexandria Bold" pitchFamily="34" charset="0"/>
                <a:ea typeface="Alexandria Bold" pitchFamily="34" charset="-122"/>
                <a:cs typeface="Alexandria Bold" pitchFamily="34" charset="-120"/>
              </a:rPr>
              <a:t> Primary Goal</a:t>
            </a:r>
            <a:endParaRPr lang="en-US" sz="2200" dirty="0"/>
          </a:p>
        </p:txBody>
      </p:sp>
      <p:sp>
        <p:nvSpPr>
          <p:cNvPr id="6" name="Text 3"/>
          <p:cNvSpPr/>
          <p:nvPr/>
        </p:nvSpPr>
        <p:spPr>
          <a:xfrm>
            <a:off x="1530906" y="4016097"/>
            <a:ext cx="6819305" cy="1814513"/>
          </a:xfrm>
          <a:prstGeom prst="rect">
            <a:avLst/>
          </a:prstGeom>
          <a:noFill/>
          <a:ln/>
        </p:spPr>
        <p:txBody>
          <a:bodyPr wrap="square" lIns="0" tIns="0" rIns="0" bIns="0" rtlCol="0" anchor="t"/>
          <a:lstStyle/>
          <a:p>
            <a:pPr marL="0" indent="0" algn="l">
              <a:lnSpc>
                <a:spcPts val="2850"/>
              </a:lnSpc>
              <a:buNone/>
            </a:pPr>
            <a:r>
              <a:rPr lang="en-US" sz="1750" dirty="0">
                <a:solidFill>
                  <a:srgbClr val="004D15"/>
                </a:solidFill>
                <a:latin typeface="Inter Semi Bold" pitchFamily="34" charset="0"/>
                <a:ea typeface="Inter Semi Bold" pitchFamily="34" charset="-122"/>
                <a:cs typeface="Inter Semi Bold" pitchFamily="34" charset="-120"/>
              </a:rPr>
              <a:t>To analyze Blinkit's sales, customer satisfaction, and inventory performance using Excel-based dashboards. The goal is to uncover patterns, optimize operations, and enable smarter decisions with interactive KPI and chart visualizations.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929176"/>
            <a:ext cx="6363772" cy="708779"/>
          </a:xfrm>
          <a:prstGeom prst="rect">
            <a:avLst/>
          </a:prstGeom>
          <a:noFill/>
          <a:ln/>
        </p:spPr>
        <p:txBody>
          <a:bodyPr wrap="none" lIns="0" tIns="0" rIns="0" bIns="0" rtlCol="0" anchor="t"/>
          <a:lstStyle/>
          <a:p>
            <a:pPr marL="0" indent="0" algn="l">
              <a:lnSpc>
                <a:spcPts val="5550"/>
              </a:lnSpc>
              <a:buNone/>
            </a:pPr>
            <a:r>
              <a:rPr lang="en-US" sz="4450" b="1" dirty="0">
                <a:solidFill>
                  <a:srgbClr val="131417"/>
                </a:solidFill>
                <a:latin typeface="Alexandria Bold" pitchFamily="34" charset="0"/>
                <a:ea typeface="Alexandria Bold" pitchFamily="34" charset="-122"/>
                <a:cs typeface="Alexandria Bold" pitchFamily="34" charset="-120"/>
              </a:rPr>
              <a:t>Project Requirements</a:t>
            </a:r>
            <a:endParaRPr lang="en-US" sz="4450" dirty="0"/>
          </a:p>
        </p:txBody>
      </p:sp>
      <p:sp>
        <p:nvSpPr>
          <p:cNvPr id="4" name="Shape 1"/>
          <p:cNvSpPr/>
          <p:nvPr/>
        </p:nvSpPr>
        <p:spPr>
          <a:xfrm>
            <a:off x="6280190" y="3978116"/>
            <a:ext cx="7556421" cy="1322189"/>
          </a:xfrm>
          <a:prstGeom prst="roundRect">
            <a:avLst>
              <a:gd name="adj" fmla="val 7205"/>
            </a:avLst>
          </a:prstGeom>
          <a:solidFill>
            <a:srgbClr val="00A12D"/>
          </a:solidFill>
          <a:ln w="7620">
            <a:solidFill>
              <a:srgbClr val="19BA46"/>
            </a:solidFill>
            <a:prstDash val="solid"/>
          </a:ln>
        </p:spPr>
        <p:txBody>
          <a:bodyPr/>
          <a:lstStyle/>
          <a:p>
            <a:endParaRPr lang="en-IN"/>
          </a:p>
        </p:txBody>
      </p:sp>
      <p:sp>
        <p:nvSpPr>
          <p:cNvPr id="5" name="Text 2"/>
          <p:cNvSpPr/>
          <p:nvPr/>
        </p:nvSpPr>
        <p:spPr>
          <a:xfrm>
            <a:off x="6514624" y="4212550"/>
            <a:ext cx="360997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Alexandria Bold" pitchFamily="34" charset="0"/>
                <a:ea typeface="Alexandria Bold" pitchFamily="34" charset="-122"/>
                <a:cs typeface="Alexandria Bold" pitchFamily="34" charset="-120"/>
              </a:rPr>
              <a:t>📋</a:t>
            </a:r>
            <a:r>
              <a:rPr lang="en-US" sz="2200" b="1" dirty="0">
                <a:solidFill>
                  <a:srgbClr val="FFFFFF"/>
                </a:solidFill>
                <a:latin typeface="Alexandria Bold" pitchFamily="34" charset="0"/>
                <a:ea typeface="Alexandria Bold" pitchFamily="34" charset="-122"/>
                <a:cs typeface="Alexandria Bold" pitchFamily="34" charset="-120"/>
              </a:rPr>
              <a:t> Project Requirements</a:t>
            </a:r>
            <a:endParaRPr lang="en-US" sz="2200" dirty="0"/>
          </a:p>
        </p:txBody>
      </p:sp>
      <p:sp>
        <p:nvSpPr>
          <p:cNvPr id="6" name="Text 3"/>
          <p:cNvSpPr/>
          <p:nvPr/>
        </p:nvSpPr>
        <p:spPr>
          <a:xfrm>
            <a:off x="6514624" y="4702969"/>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FFFFFF"/>
                </a:solidFill>
                <a:latin typeface="Inter Semi Bold" pitchFamily="34" charset="0"/>
                <a:ea typeface="Inter Semi Bold" pitchFamily="34" charset="-122"/>
                <a:cs typeface="Inter Semi Bold" pitchFamily="34" charset="-120"/>
              </a:rPr>
              <a:t>Comprehensive analysis framework for Blinkit's operational data</a:t>
            </a:r>
            <a:endParaRPr lang="en-US" sz="1750" dirty="0"/>
          </a:p>
        </p:txBody>
      </p:sp>
      <p:pic>
        <p:nvPicPr>
          <p:cNvPr id="7" name="Image 1" descr="preencoded.png"/>
          <p:cNvPicPr>
            <a:picLocks noChangeAspect="1"/>
          </p:cNvPicPr>
          <p:nvPr/>
        </p:nvPicPr>
        <p:blipFill>
          <a:blip r:embed="rId4"/>
          <a:stretch>
            <a:fillRect/>
          </a:stretch>
        </p:blipFill>
        <p:spPr>
          <a:xfrm>
            <a:off x="13716000" y="228600"/>
            <a:ext cx="685800" cy="685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05220"/>
            <a:ext cx="5103614" cy="637937"/>
          </a:xfrm>
          <a:prstGeom prst="rect">
            <a:avLst/>
          </a:prstGeom>
          <a:noFill/>
          <a:ln/>
        </p:spPr>
        <p:txBody>
          <a:bodyPr wrap="none" lIns="0" tIns="0" rIns="0" bIns="0" rtlCol="0" anchor="t"/>
          <a:lstStyle/>
          <a:p>
            <a:pPr marL="0" indent="0" algn="l">
              <a:lnSpc>
                <a:spcPts val="5000"/>
              </a:lnSpc>
              <a:buNone/>
            </a:pPr>
            <a:r>
              <a:rPr lang="en-US" sz="4000" b="1" dirty="0">
                <a:solidFill>
                  <a:srgbClr val="131417"/>
                </a:solidFill>
                <a:latin typeface="Alexandria Bold" pitchFamily="34" charset="0"/>
                <a:ea typeface="Alexandria Bold" pitchFamily="34" charset="-122"/>
                <a:cs typeface="Alexandria Bold" pitchFamily="34" charset="-120"/>
              </a:rPr>
              <a:t>KPI Requirements</a:t>
            </a:r>
            <a:endParaRPr lang="en-US" sz="4000" dirty="0"/>
          </a:p>
        </p:txBody>
      </p:sp>
      <p:pic>
        <p:nvPicPr>
          <p:cNvPr id="4" name="Image 1" descr="preencoded.png"/>
          <p:cNvPicPr>
            <a:picLocks noChangeAspect="1"/>
          </p:cNvPicPr>
          <p:nvPr/>
        </p:nvPicPr>
        <p:blipFill>
          <a:blip r:embed="rId4"/>
          <a:stretch>
            <a:fillRect/>
          </a:stretch>
        </p:blipFill>
        <p:spPr>
          <a:xfrm>
            <a:off x="793790" y="1784985"/>
            <a:ext cx="510302" cy="510302"/>
          </a:xfrm>
          <a:prstGeom prst="rect">
            <a:avLst/>
          </a:prstGeom>
        </p:spPr>
      </p:pic>
      <p:sp>
        <p:nvSpPr>
          <p:cNvPr id="5" name="Text 1"/>
          <p:cNvSpPr/>
          <p:nvPr/>
        </p:nvSpPr>
        <p:spPr>
          <a:xfrm>
            <a:off x="1508165" y="1870472"/>
            <a:ext cx="1634252" cy="318849"/>
          </a:xfrm>
          <a:prstGeom prst="rect">
            <a:avLst/>
          </a:prstGeom>
          <a:noFill/>
          <a:ln/>
        </p:spPr>
        <p:txBody>
          <a:bodyPr wrap="none" lIns="0" tIns="0" rIns="0" bIns="0" rtlCol="0" anchor="t"/>
          <a:lstStyle/>
          <a:p>
            <a:pPr marL="0" indent="0" algn="l">
              <a:lnSpc>
                <a:spcPts val="2500"/>
              </a:lnSpc>
              <a:buNone/>
            </a:pPr>
            <a:r>
              <a:rPr lang="en-US" sz="2000" b="1" dirty="0">
                <a:solidFill>
                  <a:srgbClr val="004D15"/>
                </a:solidFill>
                <a:latin typeface="Alexandria Bold" pitchFamily="34" charset="0"/>
                <a:ea typeface="Alexandria Bold" pitchFamily="34" charset="-122"/>
                <a:cs typeface="Alexandria Bold" pitchFamily="34" charset="-120"/>
              </a:rPr>
              <a:t>Total Sales</a:t>
            </a:r>
            <a:endParaRPr lang="en-US" sz="2000" dirty="0"/>
          </a:p>
        </p:txBody>
      </p:sp>
      <p:sp>
        <p:nvSpPr>
          <p:cNvPr id="6" name="Text 2"/>
          <p:cNvSpPr/>
          <p:nvPr/>
        </p:nvSpPr>
        <p:spPr>
          <a:xfrm>
            <a:off x="1508165" y="2311718"/>
            <a:ext cx="1634252" cy="653415"/>
          </a:xfrm>
          <a:prstGeom prst="rect">
            <a:avLst/>
          </a:prstGeom>
          <a:noFill/>
          <a:ln/>
        </p:spPr>
        <p:txBody>
          <a:bodyPr wrap="square" lIns="0" tIns="0" rIns="0" bIns="0" rtlCol="0" anchor="t"/>
          <a:lstStyle/>
          <a:p>
            <a:pPr marL="0" indent="0" algn="l">
              <a:lnSpc>
                <a:spcPts val="2550"/>
              </a:lnSpc>
              <a:buNone/>
            </a:pPr>
            <a:r>
              <a:rPr lang="en-US" sz="1600" dirty="0">
                <a:solidFill>
                  <a:srgbClr val="004D15"/>
                </a:solidFill>
                <a:latin typeface="Inter Semi Bold" pitchFamily="34" charset="0"/>
                <a:ea typeface="Inter Semi Bold" pitchFamily="34" charset="-122"/>
                <a:cs typeface="Inter Semi Bold" pitchFamily="34" charset="-120"/>
              </a:rPr>
              <a:t>Overall revenue from all items</a:t>
            </a:r>
            <a:endParaRPr lang="en-US" sz="1600" dirty="0"/>
          </a:p>
        </p:txBody>
      </p:sp>
      <p:pic>
        <p:nvPicPr>
          <p:cNvPr id="7" name="Image 2" descr="preencoded.png"/>
          <p:cNvPicPr>
            <a:picLocks noChangeAspect="1"/>
          </p:cNvPicPr>
          <p:nvPr/>
        </p:nvPicPr>
        <p:blipFill>
          <a:blip r:embed="rId5"/>
          <a:stretch>
            <a:fillRect/>
          </a:stretch>
        </p:blipFill>
        <p:spPr>
          <a:xfrm>
            <a:off x="3397568" y="1784985"/>
            <a:ext cx="510302" cy="510302"/>
          </a:xfrm>
          <a:prstGeom prst="rect">
            <a:avLst/>
          </a:prstGeom>
        </p:spPr>
      </p:pic>
      <p:sp>
        <p:nvSpPr>
          <p:cNvPr id="8" name="Text 3"/>
          <p:cNvSpPr/>
          <p:nvPr/>
        </p:nvSpPr>
        <p:spPr>
          <a:xfrm>
            <a:off x="4111943" y="1870472"/>
            <a:ext cx="1634371" cy="637699"/>
          </a:xfrm>
          <a:prstGeom prst="rect">
            <a:avLst/>
          </a:prstGeom>
          <a:noFill/>
          <a:ln/>
        </p:spPr>
        <p:txBody>
          <a:bodyPr wrap="square" lIns="0" tIns="0" rIns="0" bIns="0" rtlCol="0" anchor="t"/>
          <a:lstStyle/>
          <a:p>
            <a:pPr marL="0" indent="0" algn="l">
              <a:lnSpc>
                <a:spcPts val="2500"/>
              </a:lnSpc>
              <a:buNone/>
            </a:pPr>
            <a:r>
              <a:rPr lang="en-US" sz="2000" b="1" dirty="0">
                <a:solidFill>
                  <a:srgbClr val="004D15"/>
                </a:solidFill>
                <a:latin typeface="Alexandria Bold" pitchFamily="34" charset="0"/>
                <a:ea typeface="Alexandria Bold" pitchFamily="34" charset="-122"/>
                <a:cs typeface="Alexandria Bold" pitchFamily="34" charset="-120"/>
              </a:rPr>
              <a:t>Average Sales</a:t>
            </a:r>
            <a:endParaRPr lang="en-US" sz="2000" dirty="0"/>
          </a:p>
        </p:txBody>
      </p:sp>
      <p:sp>
        <p:nvSpPr>
          <p:cNvPr id="9" name="Text 4"/>
          <p:cNvSpPr/>
          <p:nvPr/>
        </p:nvSpPr>
        <p:spPr>
          <a:xfrm>
            <a:off x="4111943" y="2630567"/>
            <a:ext cx="1634371" cy="980123"/>
          </a:xfrm>
          <a:prstGeom prst="rect">
            <a:avLst/>
          </a:prstGeom>
          <a:noFill/>
          <a:ln/>
        </p:spPr>
        <p:txBody>
          <a:bodyPr wrap="square" lIns="0" tIns="0" rIns="0" bIns="0" rtlCol="0" anchor="t"/>
          <a:lstStyle/>
          <a:p>
            <a:pPr marL="0" indent="0" algn="l">
              <a:lnSpc>
                <a:spcPts val="2550"/>
              </a:lnSpc>
              <a:buNone/>
            </a:pPr>
            <a:r>
              <a:rPr lang="en-US" sz="1600" dirty="0">
                <a:solidFill>
                  <a:srgbClr val="004D15"/>
                </a:solidFill>
                <a:latin typeface="Inter Semi Bold" pitchFamily="34" charset="0"/>
                <a:ea typeface="Inter Semi Bold" pitchFamily="34" charset="-122"/>
                <a:cs typeface="Inter Semi Bold" pitchFamily="34" charset="-120"/>
              </a:rPr>
              <a:t>Average revenue per item sold</a:t>
            </a:r>
            <a:endParaRPr lang="en-US" sz="1600" dirty="0"/>
          </a:p>
        </p:txBody>
      </p:sp>
      <p:pic>
        <p:nvPicPr>
          <p:cNvPr id="10" name="Image 3" descr="preencoded.png"/>
          <p:cNvPicPr>
            <a:picLocks noChangeAspect="1"/>
          </p:cNvPicPr>
          <p:nvPr/>
        </p:nvPicPr>
        <p:blipFill>
          <a:blip r:embed="rId6"/>
          <a:stretch>
            <a:fillRect/>
          </a:stretch>
        </p:blipFill>
        <p:spPr>
          <a:xfrm>
            <a:off x="6001464" y="1784985"/>
            <a:ext cx="510302" cy="510302"/>
          </a:xfrm>
          <a:prstGeom prst="rect">
            <a:avLst/>
          </a:prstGeom>
        </p:spPr>
      </p:pic>
      <p:sp>
        <p:nvSpPr>
          <p:cNvPr id="11" name="Text 5"/>
          <p:cNvSpPr/>
          <p:nvPr/>
        </p:nvSpPr>
        <p:spPr>
          <a:xfrm>
            <a:off x="6715839" y="1870472"/>
            <a:ext cx="1634371" cy="637699"/>
          </a:xfrm>
          <a:prstGeom prst="rect">
            <a:avLst/>
          </a:prstGeom>
          <a:noFill/>
          <a:ln/>
        </p:spPr>
        <p:txBody>
          <a:bodyPr wrap="square" lIns="0" tIns="0" rIns="0" bIns="0" rtlCol="0" anchor="t"/>
          <a:lstStyle/>
          <a:p>
            <a:pPr marL="0" indent="0" algn="l">
              <a:lnSpc>
                <a:spcPts val="2500"/>
              </a:lnSpc>
              <a:buNone/>
            </a:pPr>
            <a:r>
              <a:rPr lang="en-US" sz="2000" b="1" dirty="0">
                <a:solidFill>
                  <a:srgbClr val="004D15"/>
                </a:solidFill>
                <a:latin typeface="Alexandria Bold" pitchFamily="34" charset="0"/>
                <a:ea typeface="Alexandria Bold" pitchFamily="34" charset="-122"/>
                <a:cs typeface="Alexandria Bold" pitchFamily="34" charset="-120"/>
              </a:rPr>
              <a:t>Number of Items</a:t>
            </a:r>
            <a:endParaRPr lang="en-US" sz="2000" dirty="0"/>
          </a:p>
        </p:txBody>
      </p:sp>
      <p:sp>
        <p:nvSpPr>
          <p:cNvPr id="12" name="Text 6"/>
          <p:cNvSpPr/>
          <p:nvPr/>
        </p:nvSpPr>
        <p:spPr>
          <a:xfrm>
            <a:off x="6715839" y="2630567"/>
            <a:ext cx="1634371" cy="980123"/>
          </a:xfrm>
          <a:prstGeom prst="rect">
            <a:avLst/>
          </a:prstGeom>
          <a:noFill/>
          <a:ln/>
        </p:spPr>
        <p:txBody>
          <a:bodyPr wrap="square" lIns="0" tIns="0" rIns="0" bIns="0" rtlCol="0" anchor="t"/>
          <a:lstStyle/>
          <a:p>
            <a:pPr marL="0" indent="0" algn="l">
              <a:lnSpc>
                <a:spcPts val="2550"/>
              </a:lnSpc>
              <a:buNone/>
            </a:pPr>
            <a:r>
              <a:rPr lang="en-US" sz="1600" dirty="0">
                <a:solidFill>
                  <a:srgbClr val="004D15"/>
                </a:solidFill>
                <a:latin typeface="Inter Semi Bold" pitchFamily="34" charset="0"/>
                <a:ea typeface="Inter Semi Bold" pitchFamily="34" charset="-122"/>
                <a:cs typeface="Inter Semi Bold" pitchFamily="34" charset="-120"/>
              </a:rPr>
              <a:t>Total number of unique items sold</a:t>
            </a:r>
            <a:endParaRPr lang="en-US" sz="1600" dirty="0"/>
          </a:p>
        </p:txBody>
      </p:sp>
      <p:pic>
        <p:nvPicPr>
          <p:cNvPr id="13" name="Image 4" descr="preencoded.png"/>
          <p:cNvPicPr>
            <a:picLocks noChangeAspect="1"/>
          </p:cNvPicPr>
          <p:nvPr/>
        </p:nvPicPr>
        <p:blipFill>
          <a:blip r:embed="rId7"/>
          <a:stretch>
            <a:fillRect/>
          </a:stretch>
        </p:blipFill>
        <p:spPr>
          <a:xfrm>
            <a:off x="793790" y="4054673"/>
            <a:ext cx="510302" cy="510302"/>
          </a:xfrm>
          <a:prstGeom prst="rect">
            <a:avLst/>
          </a:prstGeom>
        </p:spPr>
      </p:pic>
      <p:sp>
        <p:nvSpPr>
          <p:cNvPr id="14" name="Text 7"/>
          <p:cNvSpPr/>
          <p:nvPr/>
        </p:nvSpPr>
        <p:spPr>
          <a:xfrm>
            <a:off x="1508165" y="4140160"/>
            <a:ext cx="1634252" cy="637699"/>
          </a:xfrm>
          <a:prstGeom prst="rect">
            <a:avLst/>
          </a:prstGeom>
          <a:noFill/>
          <a:ln/>
        </p:spPr>
        <p:txBody>
          <a:bodyPr wrap="square" lIns="0" tIns="0" rIns="0" bIns="0" rtlCol="0" anchor="t"/>
          <a:lstStyle/>
          <a:p>
            <a:pPr marL="0" indent="0" algn="l">
              <a:lnSpc>
                <a:spcPts val="2500"/>
              </a:lnSpc>
              <a:buNone/>
            </a:pPr>
            <a:r>
              <a:rPr lang="en-US" sz="2000" b="1" dirty="0">
                <a:solidFill>
                  <a:srgbClr val="004D15"/>
                </a:solidFill>
                <a:latin typeface="Alexandria Bold" pitchFamily="34" charset="0"/>
                <a:ea typeface="Alexandria Bold" pitchFamily="34" charset="-122"/>
                <a:cs typeface="Alexandria Bold" pitchFamily="34" charset="-120"/>
              </a:rPr>
              <a:t>Average Rating</a:t>
            </a:r>
            <a:endParaRPr lang="en-US" sz="2000" dirty="0"/>
          </a:p>
        </p:txBody>
      </p:sp>
      <p:sp>
        <p:nvSpPr>
          <p:cNvPr id="15" name="Text 8"/>
          <p:cNvSpPr/>
          <p:nvPr/>
        </p:nvSpPr>
        <p:spPr>
          <a:xfrm>
            <a:off x="1508165" y="4900255"/>
            <a:ext cx="1634252" cy="1306830"/>
          </a:xfrm>
          <a:prstGeom prst="rect">
            <a:avLst/>
          </a:prstGeom>
          <a:noFill/>
          <a:ln/>
        </p:spPr>
        <p:txBody>
          <a:bodyPr wrap="square" lIns="0" tIns="0" rIns="0" bIns="0" rtlCol="0" anchor="t"/>
          <a:lstStyle/>
          <a:p>
            <a:pPr marL="0" indent="0" algn="l">
              <a:lnSpc>
                <a:spcPts val="2550"/>
              </a:lnSpc>
              <a:buNone/>
            </a:pPr>
            <a:r>
              <a:rPr lang="en-US" sz="1600" dirty="0">
                <a:solidFill>
                  <a:srgbClr val="004D15"/>
                </a:solidFill>
                <a:latin typeface="Inter Semi Bold" pitchFamily="34" charset="0"/>
                <a:ea typeface="Inter Semi Bold" pitchFamily="34" charset="-122"/>
                <a:cs typeface="Inter Semi Bold" pitchFamily="34" charset="-120"/>
              </a:rPr>
              <a:t>Average customer satisfaction score</a:t>
            </a:r>
            <a:endParaRPr lang="en-US" sz="1600" dirty="0"/>
          </a:p>
        </p:txBody>
      </p:sp>
      <p:sp>
        <p:nvSpPr>
          <p:cNvPr id="16" name="Text 9"/>
          <p:cNvSpPr/>
          <p:nvPr/>
        </p:nvSpPr>
        <p:spPr>
          <a:xfrm>
            <a:off x="793790" y="6436638"/>
            <a:ext cx="7556421" cy="987743"/>
          </a:xfrm>
          <a:prstGeom prst="rect">
            <a:avLst/>
          </a:prstGeom>
          <a:noFill/>
          <a:ln/>
        </p:spPr>
        <p:txBody>
          <a:bodyPr wrap="square" lIns="0" tIns="0" rIns="0" bIns="0" rtlCol="0" anchor="t"/>
          <a:lstStyle/>
          <a:p>
            <a:pPr marL="0" indent="0" algn="l">
              <a:lnSpc>
                <a:spcPts val="2550"/>
              </a:lnSpc>
              <a:buNone/>
            </a:pPr>
            <a:r>
              <a:rPr lang="en-US" sz="1600" dirty="0">
                <a:solidFill>
                  <a:srgbClr val="000000"/>
                </a:solidFill>
                <a:latin typeface="Inter Semi Bold" pitchFamily="34" charset="0"/>
                <a:ea typeface="Inter Semi Bold" pitchFamily="34" charset="-122"/>
                <a:cs typeface="Inter Semi Bold" pitchFamily="34" charset="-120"/>
              </a:rPr>
              <a:t>✅</a:t>
            </a:r>
            <a:r>
              <a:rPr lang="en-US" sz="1600" dirty="0">
                <a:solidFill>
                  <a:srgbClr val="004D15"/>
                </a:solidFill>
                <a:latin typeface="Inter Semi Bold" pitchFamily="34" charset="0"/>
                <a:ea typeface="Inter Semi Bold" pitchFamily="34" charset="-122"/>
                <a:cs typeface="Inter Semi Bold" pitchFamily="34" charset="-120"/>
              </a:rPr>
              <a:t> KPI's Requirements Total Sales: Overall revenue from all items. Average Sales: Average revenue per item sold. Number of Items: Total number of unique items sold. Average Rating: Average customer satisfaction score.</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22233" y="569833"/>
            <a:ext cx="3487341" cy="419219"/>
          </a:xfrm>
          <a:prstGeom prst="rect">
            <a:avLst/>
          </a:prstGeom>
          <a:noFill/>
          <a:ln/>
        </p:spPr>
        <p:txBody>
          <a:bodyPr wrap="none" lIns="0" tIns="0" rIns="0" bIns="0" rtlCol="0" anchor="t"/>
          <a:lstStyle/>
          <a:p>
            <a:pPr marL="0" indent="0" algn="l">
              <a:lnSpc>
                <a:spcPts val="3300"/>
              </a:lnSpc>
              <a:buNone/>
            </a:pPr>
            <a:r>
              <a:rPr lang="en-US" sz="2600" b="1" dirty="0">
                <a:solidFill>
                  <a:srgbClr val="131417"/>
                </a:solidFill>
                <a:latin typeface="Alexandria Bold" pitchFamily="34" charset="0"/>
                <a:ea typeface="Alexandria Bold" pitchFamily="34" charset="-122"/>
                <a:cs typeface="Alexandria Bold" pitchFamily="34" charset="-120"/>
              </a:rPr>
              <a:t>Chart Requirements</a:t>
            </a:r>
            <a:endParaRPr lang="en-US" sz="2600" dirty="0"/>
          </a:p>
        </p:txBody>
      </p:sp>
      <p:sp>
        <p:nvSpPr>
          <p:cNvPr id="3" name="Shape 1"/>
          <p:cNvSpPr/>
          <p:nvPr/>
        </p:nvSpPr>
        <p:spPr>
          <a:xfrm>
            <a:off x="7307580" y="1257300"/>
            <a:ext cx="15240" cy="5392817"/>
          </a:xfrm>
          <a:prstGeom prst="roundRect">
            <a:avLst>
              <a:gd name="adj" fmla="val 369698"/>
            </a:avLst>
          </a:prstGeom>
          <a:solidFill>
            <a:srgbClr val="000000">
              <a:alpha val="8000"/>
            </a:srgbClr>
          </a:solidFill>
          <a:ln/>
        </p:spPr>
        <p:txBody>
          <a:bodyPr/>
          <a:lstStyle/>
          <a:p>
            <a:endParaRPr lang="en-IN"/>
          </a:p>
        </p:txBody>
      </p:sp>
      <p:sp>
        <p:nvSpPr>
          <p:cNvPr id="4" name="Shape 2"/>
          <p:cNvSpPr/>
          <p:nvPr/>
        </p:nvSpPr>
        <p:spPr>
          <a:xfrm>
            <a:off x="6777097" y="1400532"/>
            <a:ext cx="402431" cy="15240"/>
          </a:xfrm>
          <a:prstGeom prst="roundRect">
            <a:avLst>
              <a:gd name="adj" fmla="val 369698"/>
            </a:avLst>
          </a:prstGeom>
          <a:solidFill>
            <a:srgbClr val="19BA46"/>
          </a:solidFill>
          <a:ln/>
        </p:spPr>
        <p:txBody>
          <a:bodyPr/>
          <a:lstStyle/>
          <a:p>
            <a:endParaRPr lang="en-IN"/>
          </a:p>
        </p:txBody>
      </p:sp>
      <p:sp>
        <p:nvSpPr>
          <p:cNvPr id="5" name="Shape 3"/>
          <p:cNvSpPr/>
          <p:nvPr/>
        </p:nvSpPr>
        <p:spPr>
          <a:xfrm>
            <a:off x="7164288" y="1257300"/>
            <a:ext cx="301823" cy="301823"/>
          </a:xfrm>
          <a:prstGeom prst="roundRect">
            <a:avLst>
              <a:gd name="adj" fmla="val 18667"/>
            </a:avLst>
          </a:prstGeom>
          <a:solidFill>
            <a:srgbClr val="00A12D"/>
          </a:solidFill>
          <a:ln w="7620">
            <a:solidFill>
              <a:srgbClr val="19BA46"/>
            </a:solidFill>
            <a:prstDash val="solid"/>
          </a:ln>
        </p:spPr>
        <p:txBody>
          <a:bodyPr/>
          <a:lstStyle/>
          <a:p>
            <a:endParaRPr lang="en-IN"/>
          </a:p>
        </p:txBody>
      </p:sp>
      <p:sp>
        <p:nvSpPr>
          <p:cNvPr id="6" name="Text 4"/>
          <p:cNvSpPr/>
          <p:nvPr/>
        </p:nvSpPr>
        <p:spPr>
          <a:xfrm>
            <a:off x="7214533" y="1282422"/>
            <a:ext cx="201216" cy="251460"/>
          </a:xfrm>
          <a:prstGeom prst="rect">
            <a:avLst/>
          </a:prstGeom>
          <a:noFill/>
          <a:ln/>
        </p:spPr>
        <p:txBody>
          <a:bodyPr wrap="none" lIns="0" tIns="0" rIns="0" bIns="0" rtlCol="0" anchor="t"/>
          <a:lstStyle/>
          <a:p>
            <a:pPr marL="0" indent="0" algn="ctr">
              <a:lnSpc>
                <a:spcPts val="1550"/>
              </a:lnSpc>
              <a:buNone/>
            </a:pPr>
            <a:r>
              <a:rPr lang="en-US" sz="1550" b="1" dirty="0">
                <a:solidFill>
                  <a:srgbClr val="FFFFFF"/>
                </a:solidFill>
                <a:latin typeface="Alexandria Bold" pitchFamily="34" charset="0"/>
                <a:ea typeface="Alexandria Bold" pitchFamily="34" charset="-122"/>
                <a:cs typeface="Alexandria Bold" pitchFamily="34" charset="-120"/>
              </a:rPr>
              <a:t>1</a:t>
            </a:r>
            <a:endParaRPr lang="en-US" sz="1550" dirty="0"/>
          </a:p>
        </p:txBody>
      </p:sp>
      <p:sp>
        <p:nvSpPr>
          <p:cNvPr id="7" name="Text 5"/>
          <p:cNvSpPr/>
          <p:nvPr/>
        </p:nvSpPr>
        <p:spPr>
          <a:xfrm>
            <a:off x="4404955" y="1303377"/>
            <a:ext cx="2239566" cy="209550"/>
          </a:xfrm>
          <a:prstGeom prst="rect">
            <a:avLst/>
          </a:prstGeom>
          <a:noFill/>
          <a:ln/>
        </p:spPr>
        <p:txBody>
          <a:bodyPr wrap="none" lIns="0" tIns="0" rIns="0" bIns="0" rtlCol="0" anchor="t"/>
          <a:lstStyle/>
          <a:p>
            <a:pPr marL="0" indent="0" algn="r">
              <a:lnSpc>
                <a:spcPts val="1650"/>
              </a:lnSpc>
              <a:buNone/>
            </a:pPr>
            <a:r>
              <a:rPr lang="en-US" sz="1300" b="1" dirty="0">
                <a:solidFill>
                  <a:srgbClr val="004D15"/>
                </a:solidFill>
                <a:latin typeface="Alexandria Bold" pitchFamily="34" charset="0"/>
                <a:ea typeface="Alexandria Bold" pitchFamily="34" charset="-122"/>
                <a:cs typeface="Alexandria Bold" pitchFamily="34" charset="-120"/>
              </a:rPr>
              <a:t>Total Sales by Fat Content</a:t>
            </a:r>
            <a:endParaRPr lang="en-US" sz="1300" dirty="0"/>
          </a:p>
        </p:txBody>
      </p:sp>
      <p:sp>
        <p:nvSpPr>
          <p:cNvPr id="8" name="Text 6"/>
          <p:cNvSpPr/>
          <p:nvPr/>
        </p:nvSpPr>
        <p:spPr>
          <a:xfrm>
            <a:off x="722233" y="1593413"/>
            <a:ext cx="5922288" cy="214670"/>
          </a:xfrm>
          <a:prstGeom prst="rect">
            <a:avLst/>
          </a:prstGeom>
          <a:noFill/>
          <a:ln/>
        </p:spPr>
        <p:txBody>
          <a:bodyPr wrap="none" lIns="0" tIns="0" rIns="0" bIns="0" rtlCol="0" anchor="t"/>
          <a:lstStyle/>
          <a:p>
            <a:pPr marL="0" indent="0" algn="r">
              <a:lnSpc>
                <a:spcPts val="1650"/>
              </a:lnSpc>
              <a:buNone/>
            </a:pPr>
            <a:r>
              <a:rPr lang="en-US" sz="1050" dirty="0">
                <a:solidFill>
                  <a:srgbClr val="004D15"/>
                </a:solidFill>
                <a:latin typeface="Inter Semi Bold" pitchFamily="34" charset="0"/>
                <a:ea typeface="Inter Semi Bold" pitchFamily="34" charset="-122"/>
                <a:cs typeface="Inter Semi Bold" pitchFamily="34" charset="-120"/>
              </a:rPr>
              <a:t>Objective: Measure how fat levels impact overall sales. Chart: Donut Chart</a:t>
            </a:r>
            <a:endParaRPr lang="en-US" sz="1050" dirty="0"/>
          </a:p>
        </p:txBody>
      </p:sp>
      <p:sp>
        <p:nvSpPr>
          <p:cNvPr id="9" name="Shape 7"/>
          <p:cNvSpPr/>
          <p:nvPr/>
        </p:nvSpPr>
        <p:spPr>
          <a:xfrm>
            <a:off x="7450872" y="2205276"/>
            <a:ext cx="402431" cy="15240"/>
          </a:xfrm>
          <a:prstGeom prst="roundRect">
            <a:avLst>
              <a:gd name="adj" fmla="val 369698"/>
            </a:avLst>
          </a:prstGeom>
          <a:solidFill>
            <a:srgbClr val="E5B729"/>
          </a:solidFill>
          <a:ln/>
        </p:spPr>
        <p:txBody>
          <a:bodyPr/>
          <a:lstStyle/>
          <a:p>
            <a:endParaRPr lang="en-IN"/>
          </a:p>
        </p:txBody>
      </p:sp>
      <p:sp>
        <p:nvSpPr>
          <p:cNvPr id="10" name="Shape 8"/>
          <p:cNvSpPr/>
          <p:nvPr/>
        </p:nvSpPr>
        <p:spPr>
          <a:xfrm>
            <a:off x="7164288" y="2062043"/>
            <a:ext cx="301823" cy="301823"/>
          </a:xfrm>
          <a:prstGeom prst="roundRect">
            <a:avLst>
              <a:gd name="adj" fmla="val 18667"/>
            </a:avLst>
          </a:prstGeom>
          <a:solidFill>
            <a:srgbClr val="FFD143"/>
          </a:solidFill>
          <a:ln w="7620">
            <a:solidFill>
              <a:srgbClr val="E5B729"/>
            </a:solidFill>
            <a:prstDash val="solid"/>
          </a:ln>
        </p:spPr>
        <p:txBody>
          <a:bodyPr/>
          <a:lstStyle/>
          <a:p>
            <a:endParaRPr lang="en-IN"/>
          </a:p>
        </p:txBody>
      </p:sp>
      <p:sp>
        <p:nvSpPr>
          <p:cNvPr id="11" name="Text 9"/>
          <p:cNvSpPr/>
          <p:nvPr/>
        </p:nvSpPr>
        <p:spPr>
          <a:xfrm>
            <a:off x="7214533" y="2087166"/>
            <a:ext cx="201216" cy="251460"/>
          </a:xfrm>
          <a:prstGeom prst="rect">
            <a:avLst/>
          </a:prstGeom>
          <a:noFill/>
          <a:ln/>
        </p:spPr>
        <p:txBody>
          <a:bodyPr wrap="none" lIns="0" tIns="0" rIns="0" bIns="0" rtlCol="0" anchor="t"/>
          <a:lstStyle/>
          <a:p>
            <a:pPr marL="0" indent="0" algn="ctr">
              <a:lnSpc>
                <a:spcPts val="1550"/>
              </a:lnSpc>
              <a:buNone/>
            </a:pPr>
            <a:r>
              <a:rPr lang="en-US" sz="1550" b="1" dirty="0">
                <a:solidFill>
                  <a:srgbClr val="000000"/>
                </a:solidFill>
                <a:latin typeface="Alexandria Bold" pitchFamily="34" charset="0"/>
                <a:ea typeface="Alexandria Bold" pitchFamily="34" charset="-122"/>
                <a:cs typeface="Alexandria Bold" pitchFamily="34" charset="-120"/>
              </a:rPr>
              <a:t>2</a:t>
            </a:r>
            <a:endParaRPr lang="en-US" sz="1550" dirty="0"/>
          </a:p>
        </p:txBody>
      </p:sp>
      <p:sp>
        <p:nvSpPr>
          <p:cNvPr id="12" name="Text 10"/>
          <p:cNvSpPr/>
          <p:nvPr/>
        </p:nvSpPr>
        <p:spPr>
          <a:xfrm>
            <a:off x="7985879" y="2108121"/>
            <a:ext cx="2085142" cy="209550"/>
          </a:xfrm>
          <a:prstGeom prst="rect">
            <a:avLst/>
          </a:prstGeom>
          <a:noFill/>
          <a:ln/>
        </p:spPr>
        <p:txBody>
          <a:bodyPr wrap="none" lIns="0" tIns="0" rIns="0" bIns="0" rtlCol="0" anchor="t"/>
          <a:lstStyle/>
          <a:p>
            <a:pPr marL="0" indent="0" algn="l">
              <a:lnSpc>
                <a:spcPts val="1650"/>
              </a:lnSpc>
              <a:buNone/>
            </a:pPr>
            <a:r>
              <a:rPr lang="en-US" sz="1300" b="1" dirty="0">
                <a:solidFill>
                  <a:srgbClr val="004D15"/>
                </a:solidFill>
                <a:latin typeface="Alexandria Bold" pitchFamily="34" charset="0"/>
                <a:ea typeface="Alexandria Bold" pitchFamily="34" charset="-122"/>
                <a:cs typeface="Alexandria Bold" pitchFamily="34" charset="-120"/>
              </a:rPr>
              <a:t>Total Sales by Item Type</a:t>
            </a:r>
            <a:endParaRPr lang="en-US" sz="1300" dirty="0"/>
          </a:p>
        </p:txBody>
      </p:sp>
      <p:sp>
        <p:nvSpPr>
          <p:cNvPr id="13" name="Text 11"/>
          <p:cNvSpPr/>
          <p:nvPr/>
        </p:nvSpPr>
        <p:spPr>
          <a:xfrm>
            <a:off x="7985879" y="2398157"/>
            <a:ext cx="5922288" cy="214670"/>
          </a:xfrm>
          <a:prstGeom prst="rect">
            <a:avLst/>
          </a:prstGeom>
          <a:noFill/>
          <a:ln/>
        </p:spPr>
        <p:txBody>
          <a:bodyPr wrap="none" lIns="0" tIns="0" rIns="0" bIns="0" rtlCol="0" anchor="t"/>
          <a:lstStyle/>
          <a:p>
            <a:pPr marL="0" indent="0" algn="l">
              <a:lnSpc>
                <a:spcPts val="1650"/>
              </a:lnSpc>
              <a:buNone/>
            </a:pPr>
            <a:r>
              <a:rPr lang="en-US" sz="1050" dirty="0">
                <a:solidFill>
                  <a:srgbClr val="004D15"/>
                </a:solidFill>
                <a:latin typeface="Inter Semi Bold" pitchFamily="34" charset="0"/>
                <a:ea typeface="Inter Semi Bold" pitchFamily="34" charset="-122"/>
                <a:cs typeface="Inter Semi Bold" pitchFamily="34" charset="-120"/>
              </a:rPr>
              <a:t>Objective: Compare item category performance. Chart: Bar Chart</a:t>
            </a:r>
            <a:endParaRPr lang="en-US" sz="1050" dirty="0"/>
          </a:p>
        </p:txBody>
      </p:sp>
      <p:sp>
        <p:nvSpPr>
          <p:cNvPr id="14" name="Shape 12"/>
          <p:cNvSpPr/>
          <p:nvPr/>
        </p:nvSpPr>
        <p:spPr>
          <a:xfrm>
            <a:off x="6777097" y="2898934"/>
            <a:ext cx="402431" cy="15240"/>
          </a:xfrm>
          <a:prstGeom prst="roundRect">
            <a:avLst>
              <a:gd name="adj" fmla="val 369698"/>
            </a:avLst>
          </a:prstGeom>
          <a:solidFill>
            <a:srgbClr val="878B47"/>
          </a:solidFill>
          <a:ln/>
        </p:spPr>
        <p:txBody>
          <a:bodyPr/>
          <a:lstStyle/>
          <a:p>
            <a:endParaRPr lang="en-IN"/>
          </a:p>
        </p:txBody>
      </p:sp>
      <p:sp>
        <p:nvSpPr>
          <p:cNvPr id="15" name="Shape 13"/>
          <p:cNvSpPr/>
          <p:nvPr/>
        </p:nvSpPr>
        <p:spPr>
          <a:xfrm>
            <a:off x="7164288" y="2755702"/>
            <a:ext cx="301823" cy="301823"/>
          </a:xfrm>
          <a:prstGeom prst="roundRect">
            <a:avLst>
              <a:gd name="adj" fmla="val 18667"/>
            </a:avLst>
          </a:prstGeom>
          <a:solidFill>
            <a:srgbClr val="A1A561"/>
          </a:solidFill>
          <a:ln w="7620">
            <a:solidFill>
              <a:srgbClr val="878B47"/>
            </a:solidFill>
            <a:prstDash val="solid"/>
          </a:ln>
        </p:spPr>
        <p:txBody>
          <a:bodyPr/>
          <a:lstStyle/>
          <a:p>
            <a:endParaRPr lang="en-IN"/>
          </a:p>
        </p:txBody>
      </p:sp>
      <p:sp>
        <p:nvSpPr>
          <p:cNvPr id="16" name="Text 14"/>
          <p:cNvSpPr/>
          <p:nvPr/>
        </p:nvSpPr>
        <p:spPr>
          <a:xfrm>
            <a:off x="7214533" y="2780824"/>
            <a:ext cx="201216" cy="251460"/>
          </a:xfrm>
          <a:prstGeom prst="rect">
            <a:avLst/>
          </a:prstGeom>
          <a:noFill/>
          <a:ln/>
        </p:spPr>
        <p:txBody>
          <a:bodyPr wrap="none" lIns="0" tIns="0" rIns="0" bIns="0" rtlCol="0" anchor="t"/>
          <a:lstStyle/>
          <a:p>
            <a:pPr marL="0" indent="0" algn="ctr">
              <a:lnSpc>
                <a:spcPts val="1550"/>
              </a:lnSpc>
              <a:buNone/>
            </a:pPr>
            <a:r>
              <a:rPr lang="en-US" sz="1550" b="1" dirty="0">
                <a:solidFill>
                  <a:srgbClr val="000000"/>
                </a:solidFill>
                <a:latin typeface="Alexandria Bold" pitchFamily="34" charset="0"/>
                <a:ea typeface="Alexandria Bold" pitchFamily="34" charset="-122"/>
                <a:cs typeface="Alexandria Bold" pitchFamily="34" charset="-120"/>
              </a:rPr>
              <a:t>3</a:t>
            </a:r>
            <a:endParaRPr lang="en-US" sz="1550" dirty="0"/>
          </a:p>
        </p:txBody>
      </p:sp>
      <p:sp>
        <p:nvSpPr>
          <p:cNvPr id="17" name="Text 15"/>
          <p:cNvSpPr/>
          <p:nvPr/>
        </p:nvSpPr>
        <p:spPr>
          <a:xfrm>
            <a:off x="4780836" y="2801779"/>
            <a:ext cx="1863685" cy="209550"/>
          </a:xfrm>
          <a:prstGeom prst="rect">
            <a:avLst/>
          </a:prstGeom>
          <a:noFill/>
          <a:ln/>
        </p:spPr>
        <p:txBody>
          <a:bodyPr wrap="none" lIns="0" tIns="0" rIns="0" bIns="0" rtlCol="0" anchor="t"/>
          <a:lstStyle/>
          <a:p>
            <a:pPr marL="0" indent="0" algn="r">
              <a:lnSpc>
                <a:spcPts val="1650"/>
              </a:lnSpc>
              <a:buNone/>
            </a:pPr>
            <a:r>
              <a:rPr lang="en-US" sz="1300" b="1" dirty="0">
                <a:solidFill>
                  <a:srgbClr val="004D15"/>
                </a:solidFill>
                <a:latin typeface="Alexandria Bold" pitchFamily="34" charset="0"/>
                <a:ea typeface="Alexandria Bold" pitchFamily="34" charset="-122"/>
                <a:cs typeface="Alexandria Bold" pitchFamily="34" charset="-120"/>
              </a:rPr>
              <a:t>Fat Content by Outlet</a:t>
            </a:r>
            <a:endParaRPr lang="en-US" sz="1300" dirty="0"/>
          </a:p>
        </p:txBody>
      </p:sp>
      <p:sp>
        <p:nvSpPr>
          <p:cNvPr id="18" name="Text 16"/>
          <p:cNvSpPr/>
          <p:nvPr/>
        </p:nvSpPr>
        <p:spPr>
          <a:xfrm>
            <a:off x="722233" y="3091815"/>
            <a:ext cx="5922288" cy="214670"/>
          </a:xfrm>
          <a:prstGeom prst="rect">
            <a:avLst/>
          </a:prstGeom>
          <a:noFill/>
          <a:ln/>
        </p:spPr>
        <p:txBody>
          <a:bodyPr wrap="none" lIns="0" tIns="0" rIns="0" bIns="0" rtlCol="0" anchor="t"/>
          <a:lstStyle/>
          <a:p>
            <a:pPr marL="0" indent="0" algn="r">
              <a:lnSpc>
                <a:spcPts val="1650"/>
              </a:lnSpc>
              <a:buNone/>
            </a:pPr>
            <a:r>
              <a:rPr lang="en-US" sz="1050" dirty="0">
                <a:solidFill>
                  <a:srgbClr val="004D15"/>
                </a:solidFill>
                <a:latin typeface="Inter Semi Bold" pitchFamily="34" charset="0"/>
                <a:ea typeface="Inter Semi Bold" pitchFamily="34" charset="-122"/>
                <a:cs typeface="Inter Semi Bold" pitchFamily="34" charset="-120"/>
              </a:rPr>
              <a:t>Objective: Analyze fat-based sales across outlets. Chart: Stacked Column Chart</a:t>
            </a:r>
            <a:endParaRPr lang="en-US" sz="1050" dirty="0"/>
          </a:p>
        </p:txBody>
      </p:sp>
      <p:sp>
        <p:nvSpPr>
          <p:cNvPr id="19" name="Shape 17"/>
          <p:cNvSpPr/>
          <p:nvPr/>
        </p:nvSpPr>
        <p:spPr>
          <a:xfrm>
            <a:off x="7450872" y="3592711"/>
            <a:ext cx="402431" cy="15240"/>
          </a:xfrm>
          <a:prstGeom prst="roundRect">
            <a:avLst>
              <a:gd name="adj" fmla="val 369698"/>
            </a:avLst>
          </a:prstGeom>
          <a:solidFill>
            <a:srgbClr val="19BA46"/>
          </a:solidFill>
          <a:ln/>
        </p:spPr>
        <p:txBody>
          <a:bodyPr/>
          <a:lstStyle/>
          <a:p>
            <a:endParaRPr lang="en-IN"/>
          </a:p>
        </p:txBody>
      </p:sp>
      <p:sp>
        <p:nvSpPr>
          <p:cNvPr id="20" name="Shape 18"/>
          <p:cNvSpPr/>
          <p:nvPr/>
        </p:nvSpPr>
        <p:spPr>
          <a:xfrm>
            <a:off x="7164288" y="3449479"/>
            <a:ext cx="301823" cy="301823"/>
          </a:xfrm>
          <a:prstGeom prst="roundRect">
            <a:avLst>
              <a:gd name="adj" fmla="val 18667"/>
            </a:avLst>
          </a:prstGeom>
          <a:solidFill>
            <a:srgbClr val="00A12D"/>
          </a:solidFill>
          <a:ln w="7620">
            <a:solidFill>
              <a:srgbClr val="19BA46"/>
            </a:solidFill>
            <a:prstDash val="solid"/>
          </a:ln>
        </p:spPr>
        <p:txBody>
          <a:bodyPr/>
          <a:lstStyle/>
          <a:p>
            <a:endParaRPr lang="en-IN"/>
          </a:p>
        </p:txBody>
      </p:sp>
      <p:sp>
        <p:nvSpPr>
          <p:cNvPr id="21" name="Text 19"/>
          <p:cNvSpPr/>
          <p:nvPr/>
        </p:nvSpPr>
        <p:spPr>
          <a:xfrm>
            <a:off x="7214533" y="3474601"/>
            <a:ext cx="201216" cy="251460"/>
          </a:xfrm>
          <a:prstGeom prst="rect">
            <a:avLst/>
          </a:prstGeom>
          <a:noFill/>
          <a:ln/>
        </p:spPr>
        <p:txBody>
          <a:bodyPr wrap="none" lIns="0" tIns="0" rIns="0" bIns="0" rtlCol="0" anchor="t"/>
          <a:lstStyle/>
          <a:p>
            <a:pPr marL="0" indent="0" algn="ctr">
              <a:lnSpc>
                <a:spcPts val="1550"/>
              </a:lnSpc>
              <a:buNone/>
            </a:pPr>
            <a:r>
              <a:rPr lang="en-US" sz="1550" b="1" dirty="0">
                <a:solidFill>
                  <a:srgbClr val="FFFFFF"/>
                </a:solidFill>
                <a:latin typeface="Alexandria Bold" pitchFamily="34" charset="0"/>
                <a:ea typeface="Alexandria Bold" pitchFamily="34" charset="-122"/>
                <a:cs typeface="Alexandria Bold" pitchFamily="34" charset="-120"/>
              </a:rPr>
              <a:t>4</a:t>
            </a:r>
            <a:endParaRPr lang="en-US" sz="1550" dirty="0"/>
          </a:p>
        </p:txBody>
      </p:sp>
      <p:sp>
        <p:nvSpPr>
          <p:cNvPr id="22" name="Text 20"/>
          <p:cNvSpPr/>
          <p:nvPr/>
        </p:nvSpPr>
        <p:spPr>
          <a:xfrm>
            <a:off x="7985879" y="3495556"/>
            <a:ext cx="2602349" cy="209550"/>
          </a:xfrm>
          <a:prstGeom prst="rect">
            <a:avLst/>
          </a:prstGeom>
          <a:noFill/>
          <a:ln/>
        </p:spPr>
        <p:txBody>
          <a:bodyPr wrap="none" lIns="0" tIns="0" rIns="0" bIns="0" rtlCol="0" anchor="t"/>
          <a:lstStyle/>
          <a:p>
            <a:pPr marL="0" indent="0" algn="l">
              <a:lnSpc>
                <a:spcPts val="1650"/>
              </a:lnSpc>
              <a:buNone/>
            </a:pPr>
            <a:r>
              <a:rPr lang="en-US" sz="1300" b="1" dirty="0">
                <a:solidFill>
                  <a:srgbClr val="004D15"/>
                </a:solidFill>
                <a:latin typeface="Alexandria Bold" pitchFamily="34" charset="0"/>
                <a:ea typeface="Alexandria Bold" pitchFamily="34" charset="-122"/>
                <a:cs typeface="Alexandria Bold" pitchFamily="34" charset="-120"/>
              </a:rPr>
              <a:t>Sales by Outlet Establishment</a:t>
            </a:r>
            <a:endParaRPr lang="en-US" sz="1300" dirty="0"/>
          </a:p>
        </p:txBody>
      </p:sp>
      <p:sp>
        <p:nvSpPr>
          <p:cNvPr id="23" name="Text 21"/>
          <p:cNvSpPr/>
          <p:nvPr/>
        </p:nvSpPr>
        <p:spPr>
          <a:xfrm>
            <a:off x="7985879" y="3785592"/>
            <a:ext cx="5922288" cy="214670"/>
          </a:xfrm>
          <a:prstGeom prst="rect">
            <a:avLst/>
          </a:prstGeom>
          <a:noFill/>
          <a:ln/>
        </p:spPr>
        <p:txBody>
          <a:bodyPr wrap="none" lIns="0" tIns="0" rIns="0" bIns="0" rtlCol="0" anchor="t"/>
          <a:lstStyle/>
          <a:p>
            <a:pPr marL="0" indent="0" algn="l">
              <a:lnSpc>
                <a:spcPts val="1650"/>
              </a:lnSpc>
              <a:buNone/>
            </a:pPr>
            <a:r>
              <a:rPr lang="en-US" sz="1050" dirty="0">
                <a:solidFill>
                  <a:srgbClr val="004D15"/>
                </a:solidFill>
                <a:latin typeface="Inter Semi Bold" pitchFamily="34" charset="0"/>
                <a:ea typeface="Inter Semi Bold" pitchFamily="34" charset="-122"/>
                <a:cs typeface="Inter Semi Bold" pitchFamily="34" charset="-120"/>
              </a:rPr>
              <a:t>Objective: See how outlet age/type affects sales. Chart: Line Chart</a:t>
            </a:r>
            <a:endParaRPr lang="en-US" sz="1050" dirty="0"/>
          </a:p>
        </p:txBody>
      </p:sp>
      <p:sp>
        <p:nvSpPr>
          <p:cNvPr id="24" name="Shape 22"/>
          <p:cNvSpPr/>
          <p:nvPr/>
        </p:nvSpPr>
        <p:spPr>
          <a:xfrm>
            <a:off x="6777097" y="4286488"/>
            <a:ext cx="402431" cy="15240"/>
          </a:xfrm>
          <a:prstGeom prst="roundRect">
            <a:avLst>
              <a:gd name="adj" fmla="val 369698"/>
            </a:avLst>
          </a:prstGeom>
          <a:solidFill>
            <a:srgbClr val="E5B729"/>
          </a:solidFill>
          <a:ln/>
        </p:spPr>
        <p:txBody>
          <a:bodyPr/>
          <a:lstStyle/>
          <a:p>
            <a:endParaRPr lang="en-IN"/>
          </a:p>
        </p:txBody>
      </p:sp>
      <p:sp>
        <p:nvSpPr>
          <p:cNvPr id="25" name="Shape 23"/>
          <p:cNvSpPr/>
          <p:nvPr/>
        </p:nvSpPr>
        <p:spPr>
          <a:xfrm>
            <a:off x="7164288" y="4143256"/>
            <a:ext cx="301823" cy="301823"/>
          </a:xfrm>
          <a:prstGeom prst="roundRect">
            <a:avLst>
              <a:gd name="adj" fmla="val 18667"/>
            </a:avLst>
          </a:prstGeom>
          <a:solidFill>
            <a:srgbClr val="FFD143"/>
          </a:solidFill>
          <a:ln w="7620">
            <a:solidFill>
              <a:srgbClr val="E5B729"/>
            </a:solidFill>
            <a:prstDash val="solid"/>
          </a:ln>
        </p:spPr>
        <p:txBody>
          <a:bodyPr/>
          <a:lstStyle/>
          <a:p>
            <a:endParaRPr lang="en-IN"/>
          </a:p>
        </p:txBody>
      </p:sp>
      <p:sp>
        <p:nvSpPr>
          <p:cNvPr id="26" name="Text 24"/>
          <p:cNvSpPr/>
          <p:nvPr/>
        </p:nvSpPr>
        <p:spPr>
          <a:xfrm>
            <a:off x="7214533" y="4168378"/>
            <a:ext cx="201216" cy="251460"/>
          </a:xfrm>
          <a:prstGeom prst="rect">
            <a:avLst/>
          </a:prstGeom>
          <a:noFill/>
          <a:ln/>
        </p:spPr>
        <p:txBody>
          <a:bodyPr wrap="none" lIns="0" tIns="0" rIns="0" bIns="0" rtlCol="0" anchor="t"/>
          <a:lstStyle/>
          <a:p>
            <a:pPr marL="0" indent="0" algn="ctr">
              <a:lnSpc>
                <a:spcPts val="1550"/>
              </a:lnSpc>
              <a:buNone/>
            </a:pPr>
            <a:r>
              <a:rPr lang="en-US" sz="1550" b="1" dirty="0">
                <a:solidFill>
                  <a:srgbClr val="000000"/>
                </a:solidFill>
                <a:latin typeface="Alexandria Bold" pitchFamily="34" charset="0"/>
                <a:ea typeface="Alexandria Bold" pitchFamily="34" charset="-122"/>
                <a:cs typeface="Alexandria Bold" pitchFamily="34" charset="-120"/>
              </a:rPr>
              <a:t>5</a:t>
            </a:r>
            <a:endParaRPr lang="en-US" sz="1550" dirty="0"/>
          </a:p>
        </p:txBody>
      </p:sp>
      <p:sp>
        <p:nvSpPr>
          <p:cNvPr id="27" name="Text 25"/>
          <p:cNvSpPr/>
          <p:nvPr/>
        </p:nvSpPr>
        <p:spPr>
          <a:xfrm>
            <a:off x="4945142" y="4189333"/>
            <a:ext cx="1699379" cy="209550"/>
          </a:xfrm>
          <a:prstGeom prst="rect">
            <a:avLst/>
          </a:prstGeom>
          <a:noFill/>
          <a:ln/>
        </p:spPr>
        <p:txBody>
          <a:bodyPr wrap="none" lIns="0" tIns="0" rIns="0" bIns="0" rtlCol="0" anchor="t"/>
          <a:lstStyle/>
          <a:p>
            <a:pPr marL="0" indent="0" algn="r">
              <a:lnSpc>
                <a:spcPts val="1650"/>
              </a:lnSpc>
              <a:buNone/>
            </a:pPr>
            <a:r>
              <a:rPr lang="en-US" sz="1300" b="1" dirty="0">
                <a:solidFill>
                  <a:srgbClr val="004D15"/>
                </a:solidFill>
                <a:latin typeface="Alexandria Bold" pitchFamily="34" charset="0"/>
                <a:ea typeface="Alexandria Bold" pitchFamily="34" charset="-122"/>
                <a:cs typeface="Alexandria Bold" pitchFamily="34" charset="-120"/>
              </a:rPr>
              <a:t>Sales by Outlet Size</a:t>
            </a:r>
            <a:endParaRPr lang="en-US" sz="1300" dirty="0"/>
          </a:p>
        </p:txBody>
      </p:sp>
      <p:sp>
        <p:nvSpPr>
          <p:cNvPr id="28" name="Text 26"/>
          <p:cNvSpPr/>
          <p:nvPr/>
        </p:nvSpPr>
        <p:spPr>
          <a:xfrm>
            <a:off x="722233" y="4479369"/>
            <a:ext cx="5922288" cy="214670"/>
          </a:xfrm>
          <a:prstGeom prst="rect">
            <a:avLst/>
          </a:prstGeom>
          <a:noFill/>
          <a:ln/>
        </p:spPr>
        <p:txBody>
          <a:bodyPr wrap="none" lIns="0" tIns="0" rIns="0" bIns="0" rtlCol="0" anchor="t"/>
          <a:lstStyle/>
          <a:p>
            <a:pPr marL="0" indent="0" algn="r">
              <a:lnSpc>
                <a:spcPts val="1650"/>
              </a:lnSpc>
              <a:buNone/>
            </a:pPr>
            <a:r>
              <a:rPr lang="en-US" sz="1050" dirty="0">
                <a:solidFill>
                  <a:srgbClr val="004D15"/>
                </a:solidFill>
                <a:latin typeface="Inter Semi Bold" pitchFamily="34" charset="0"/>
                <a:ea typeface="Inter Semi Bold" pitchFamily="34" charset="-122"/>
                <a:cs typeface="Inter Semi Bold" pitchFamily="34" charset="-120"/>
              </a:rPr>
              <a:t>Objective: Explore sales based on outlet size. Chart: Donut/Pie Chart</a:t>
            </a:r>
            <a:endParaRPr lang="en-US" sz="1050" dirty="0"/>
          </a:p>
        </p:txBody>
      </p:sp>
      <p:sp>
        <p:nvSpPr>
          <p:cNvPr id="29" name="Shape 27"/>
          <p:cNvSpPr/>
          <p:nvPr/>
        </p:nvSpPr>
        <p:spPr>
          <a:xfrm>
            <a:off x="7450872" y="4980265"/>
            <a:ext cx="402431" cy="15240"/>
          </a:xfrm>
          <a:prstGeom prst="roundRect">
            <a:avLst>
              <a:gd name="adj" fmla="val 369698"/>
            </a:avLst>
          </a:prstGeom>
          <a:solidFill>
            <a:srgbClr val="878B47"/>
          </a:solidFill>
          <a:ln/>
        </p:spPr>
        <p:txBody>
          <a:bodyPr/>
          <a:lstStyle/>
          <a:p>
            <a:endParaRPr lang="en-IN"/>
          </a:p>
        </p:txBody>
      </p:sp>
      <p:sp>
        <p:nvSpPr>
          <p:cNvPr id="30" name="Shape 28"/>
          <p:cNvSpPr/>
          <p:nvPr/>
        </p:nvSpPr>
        <p:spPr>
          <a:xfrm>
            <a:off x="7164288" y="4837033"/>
            <a:ext cx="301823" cy="301823"/>
          </a:xfrm>
          <a:prstGeom prst="roundRect">
            <a:avLst>
              <a:gd name="adj" fmla="val 18667"/>
            </a:avLst>
          </a:prstGeom>
          <a:solidFill>
            <a:srgbClr val="A1A561"/>
          </a:solidFill>
          <a:ln w="7620">
            <a:solidFill>
              <a:srgbClr val="878B47"/>
            </a:solidFill>
            <a:prstDash val="solid"/>
          </a:ln>
        </p:spPr>
        <p:txBody>
          <a:bodyPr/>
          <a:lstStyle/>
          <a:p>
            <a:endParaRPr lang="en-IN"/>
          </a:p>
        </p:txBody>
      </p:sp>
      <p:sp>
        <p:nvSpPr>
          <p:cNvPr id="31" name="Text 29"/>
          <p:cNvSpPr/>
          <p:nvPr/>
        </p:nvSpPr>
        <p:spPr>
          <a:xfrm>
            <a:off x="7214533" y="4862155"/>
            <a:ext cx="201216" cy="251460"/>
          </a:xfrm>
          <a:prstGeom prst="rect">
            <a:avLst/>
          </a:prstGeom>
          <a:noFill/>
          <a:ln/>
        </p:spPr>
        <p:txBody>
          <a:bodyPr wrap="none" lIns="0" tIns="0" rIns="0" bIns="0" rtlCol="0" anchor="t"/>
          <a:lstStyle/>
          <a:p>
            <a:pPr marL="0" indent="0" algn="ctr">
              <a:lnSpc>
                <a:spcPts val="1550"/>
              </a:lnSpc>
              <a:buNone/>
            </a:pPr>
            <a:r>
              <a:rPr lang="en-US" sz="1550" b="1" dirty="0">
                <a:solidFill>
                  <a:srgbClr val="000000"/>
                </a:solidFill>
                <a:latin typeface="Alexandria Bold" pitchFamily="34" charset="0"/>
                <a:ea typeface="Alexandria Bold" pitchFamily="34" charset="-122"/>
                <a:cs typeface="Alexandria Bold" pitchFamily="34" charset="-120"/>
              </a:rPr>
              <a:t>6</a:t>
            </a:r>
            <a:endParaRPr lang="en-US" sz="1550" dirty="0"/>
          </a:p>
        </p:txBody>
      </p:sp>
      <p:sp>
        <p:nvSpPr>
          <p:cNvPr id="32" name="Text 30"/>
          <p:cNvSpPr/>
          <p:nvPr/>
        </p:nvSpPr>
        <p:spPr>
          <a:xfrm>
            <a:off x="7985879" y="4883110"/>
            <a:ext cx="2085499" cy="209550"/>
          </a:xfrm>
          <a:prstGeom prst="rect">
            <a:avLst/>
          </a:prstGeom>
          <a:noFill/>
          <a:ln/>
        </p:spPr>
        <p:txBody>
          <a:bodyPr wrap="none" lIns="0" tIns="0" rIns="0" bIns="0" rtlCol="0" anchor="t"/>
          <a:lstStyle/>
          <a:p>
            <a:pPr marL="0" indent="0" algn="l">
              <a:lnSpc>
                <a:spcPts val="1650"/>
              </a:lnSpc>
              <a:buNone/>
            </a:pPr>
            <a:r>
              <a:rPr lang="en-US" sz="1300" b="1" dirty="0">
                <a:solidFill>
                  <a:srgbClr val="004D15"/>
                </a:solidFill>
                <a:latin typeface="Alexandria Bold" pitchFamily="34" charset="0"/>
                <a:ea typeface="Alexandria Bold" pitchFamily="34" charset="-122"/>
                <a:cs typeface="Alexandria Bold" pitchFamily="34" charset="-120"/>
              </a:rPr>
              <a:t>Sales by Outlet Location</a:t>
            </a:r>
            <a:endParaRPr lang="en-US" sz="1300" dirty="0"/>
          </a:p>
        </p:txBody>
      </p:sp>
      <p:sp>
        <p:nvSpPr>
          <p:cNvPr id="33" name="Text 31"/>
          <p:cNvSpPr/>
          <p:nvPr/>
        </p:nvSpPr>
        <p:spPr>
          <a:xfrm>
            <a:off x="7985879" y="5173147"/>
            <a:ext cx="5922288" cy="214670"/>
          </a:xfrm>
          <a:prstGeom prst="rect">
            <a:avLst/>
          </a:prstGeom>
          <a:noFill/>
          <a:ln/>
        </p:spPr>
        <p:txBody>
          <a:bodyPr wrap="none" lIns="0" tIns="0" rIns="0" bIns="0" rtlCol="0" anchor="t"/>
          <a:lstStyle/>
          <a:p>
            <a:pPr marL="0" indent="0" algn="l">
              <a:lnSpc>
                <a:spcPts val="1650"/>
              </a:lnSpc>
              <a:buNone/>
            </a:pPr>
            <a:r>
              <a:rPr lang="en-US" sz="1050" dirty="0">
                <a:solidFill>
                  <a:srgbClr val="004D15"/>
                </a:solidFill>
                <a:latin typeface="Inter Semi Bold" pitchFamily="34" charset="0"/>
                <a:ea typeface="Inter Semi Bold" pitchFamily="34" charset="-122"/>
                <a:cs typeface="Inter Semi Bold" pitchFamily="34" charset="-120"/>
              </a:rPr>
              <a:t>Objective: Assess regional sales distribution. Chart: Funnel Map</a:t>
            </a:r>
            <a:endParaRPr lang="en-US" sz="1050" dirty="0"/>
          </a:p>
        </p:txBody>
      </p:sp>
      <p:sp>
        <p:nvSpPr>
          <p:cNvPr id="34" name="Shape 32"/>
          <p:cNvSpPr/>
          <p:nvPr/>
        </p:nvSpPr>
        <p:spPr>
          <a:xfrm>
            <a:off x="6777097" y="5674042"/>
            <a:ext cx="402431" cy="15240"/>
          </a:xfrm>
          <a:prstGeom prst="roundRect">
            <a:avLst>
              <a:gd name="adj" fmla="val 369698"/>
            </a:avLst>
          </a:prstGeom>
          <a:solidFill>
            <a:srgbClr val="19BA46"/>
          </a:solidFill>
          <a:ln/>
        </p:spPr>
        <p:txBody>
          <a:bodyPr/>
          <a:lstStyle/>
          <a:p>
            <a:endParaRPr lang="en-IN"/>
          </a:p>
        </p:txBody>
      </p:sp>
      <p:sp>
        <p:nvSpPr>
          <p:cNvPr id="35" name="Shape 33"/>
          <p:cNvSpPr/>
          <p:nvPr/>
        </p:nvSpPr>
        <p:spPr>
          <a:xfrm>
            <a:off x="7164288" y="5530810"/>
            <a:ext cx="301823" cy="301823"/>
          </a:xfrm>
          <a:prstGeom prst="roundRect">
            <a:avLst>
              <a:gd name="adj" fmla="val 18667"/>
            </a:avLst>
          </a:prstGeom>
          <a:solidFill>
            <a:srgbClr val="00A12D"/>
          </a:solidFill>
          <a:ln w="7620">
            <a:solidFill>
              <a:srgbClr val="19BA46"/>
            </a:solidFill>
            <a:prstDash val="solid"/>
          </a:ln>
        </p:spPr>
        <p:txBody>
          <a:bodyPr/>
          <a:lstStyle/>
          <a:p>
            <a:endParaRPr lang="en-IN"/>
          </a:p>
        </p:txBody>
      </p:sp>
      <p:sp>
        <p:nvSpPr>
          <p:cNvPr id="36" name="Text 34"/>
          <p:cNvSpPr/>
          <p:nvPr/>
        </p:nvSpPr>
        <p:spPr>
          <a:xfrm>
            <a:off x="7214533" y="5555933"/>
            <a:ext cx="201216" cy="251460"/>
          </a:xfrm>
          <a:prstGeom prst="rect">
            <a:avLst/>
          </a:prstGeom>
          <a:noFill/>
          <a:ln/>
        </p:spPr>
        <p:txBody>
          <a:bodyPr wrap="none" lIns="0" tIns="0" rIns="0" bIns="0" rtlCol="0" anchor="t"/>
          <a:lstStyle/>
          <a:p>
            <a:pPr marL="0" indent="0" algn="ctr">
              <a:lnSpc>
                <a:spcPts val="1550"/>
              </a:lnSpc>
              <a:buNone/>
            </a:pPr>
            <a:r>
              <a:rPr lang="en-US" sz="1550" b="1" dirty="0">
                <a:solidFill>
                  <a:srgbClr val="FFFFFF"/>
                </a:solidFill>
                <a:latin typeface="Alexandria Bold" pitchFamily="34" charset="0"/>
                <a:ea typeface="Alexandria Bold" pitchFamily="34" charset="-122"/>
                <a:cs typeface="Alexandria Bold" pitchFamily="34" charset="-120"/>
              </a:rPr>
              <a:t>7</a:t>
            </a:r>
            <a:endParaRPr lang="en-US" sz="1550" dirty="0"/>
          </a:p>
        </p:txBody>
      </p:sp>
      <p:sp>
        <p:nvSpPr>
          <p:cNvPr id="37" name="Text 35"/>
          <p:cNvSpPr/>
          <p:nvPr/>
        </p:nvSpPr>
        <p:spPr>
          <a:xfrm>
            <a:off x="4415671" y="5576888"/>
            <a:ext cx="2228850" cy="209550"/>
          </a:xfrm>
          <a:prstGeom prst="rect">
            <a:avLst/>
          </a:prstGeom>
          <a:noFill/>
          <a:ln/>
        </p:spPr>
        <p:txBody>
          <a:bodyPr wrap="none" lIns="0" tIns="0" rIns="0" bIns="0" rtlCol="0" anchor="t"/>
          <a:lstStyle/>
          <a:p>
            <a:pPr marL="0" indent="0" algn="r">
              <a:lnSpc>
                <a:spcPts val="1650"/>
              </a:lnSpc>
              <a:buNone/>
            </a:pPr>
            <a:r>
              <a:rPr lang="en-US" sz="1300" b="1" dirty="0">
                <a:solidFill>
                  <a:srgbClr val="004D15"/>
                </a:solidFill>
                <a:latin typeface="Alexandria Bold" pitchFamily="34" charset="0"/>
                <a:ea typeface="Alexandria Bold" pitchFamily="34" charset="-122"/>
                <a:cs typeface="Alexandria Bold" pitchFamily="34" charset="-120"/>
              </a:rPr>
              <a:t>All Metrics by Outlet Type</a:t>
            </a:r>
            <a:endParaRPr lang="en-US" sz="1300" dirty="0"/>
          </a:p>
        </p:txBody>
      </p:sp>
      <p:sp>
        <p:nvSpPr>
          <p:cNvPr id="38" name="Text 36"/>
          <p:cNvSpPr/>
          <p:nvPr/>
        </p:nvSpPr>
        <p:spPr>
          <a:xfrm>
            <a:off x="722233" y="5866924"/>
            <a:ext cx="5922288" cy="214670"/>
          </a:xfrm>
          <a:prstGeom prst="rect">
            <a:avLst/>
          </a:prstGeom>
          <a:noFill/>
          <a:ln/>
        </p:spPr>
        <p:txBody>
          <a:bodyPr wrap="none" lIns="0" tIns="0" rIns="0" bIns="0" rtlCol="0" anchor="t"/>
          <a:lstStyle/>
          <a:p>
            <a:pPr marL="0" indent="0" algn="r">
              <a:lnSpc>
                <a:spcPts val="1650"/>
              </a:lnSpc>
              <a:buNone/>
            </a:pPr>
            <a:r>
              <a:rPr lang="en-US" sz="1050" dirty="0">
                <a:solidFill>
                  <a:srgbClr val="004D15"/>
                </a:solidFill>
                <a:latin typeface="Inter Semi Bold" pitchFamily="34" charset="0"/>
                <a:ea typeface="Inter Semi Bold" pitchFamily="34" charset="-122"/>
                <a:cs typeface="Inter Semi Bold" pitchFamily="34" charset="-120"/>
              </a:rPr>
              <a:t>Objective: View key metrics across outlet types. Chart: Matrix Card</a:t>
            </a:r>
            <a:endParaRPr lang="en-US" sz="1050" dirty="0"/>
          </a:p>
        </p:txBody>
      </p:sp>
      <p:sp>
        <p:nvSpPr>
          <p:cNvPr id="39" name="Text 37"/>
          <p:cNvSpPr/>
          <p:nvPr/>
        </p:nvSpPr>
        <p:spPr>
          <a:xfrm>
            <a:off x="722233" y="6800969"/>
            <a:ext cx="13185934" cy="858679"/>
          </a:xfrm>
          <a:prstGeom prst="rect">
            <a:avLst/>
          </a:prstGeom>
          <a:noFill/>
          <a:ln/>
        </p:spPr>
        <p:txBody>
          <a:bodyPr wrap="square" lIns="0" tIns="0" rIns="0" bIns="0" rtlCol="0" anchor="t"/>
          <a:lstStyle/>
          <a:p>
            <a:pPr marL="0" indent="0" algn="l">
              <a:lnSpc>
                <a:spcPts val="1650"/>
              </a:lnSpc>
              <a:buNone/>
            </a:pPr>
            <a:r>
              <a:rPr lang="en-US" sz="1050" dirty="0">
                <a:solidFill>
                  <a:srgbClr val="000000"/>
                </a:solidFill>
                <a:latin typeface="Inter Semi Bold" pitchFamily="34" charset="0"/>
                <a:ea typeface="Inter Semi Bold" pitchFamily="34" charset="-122"/>
                <a:cs typeface="Inter Semi Bold" pitchFamily="34" charset="-120"/>
              </a:rPr>
              <a:t>✅</a:t>
            </a:r>
            <a:r>
              <a:rPr lang="en-US" sz="1050" dirty="0">
                <a:solidFill>
                  <a:srgbClr val="004D15"/>
                </a:solidFill>
                <a:latin typeface="Inter Semi Bold" pitchFamily="34" charset="0"/>
                <a:ea typeface="Inter Semi Bold" pitchFamily="34" charset="-122"/>
                <a:cs typeface="Inter Semi Bold" pitchFamily="34" charset="-120"/>
              </a:rPr>
              <a:t> Chart's Requirements Total Sales by Fat Content Objective: Measure how fat levels impact overall sales. Chart: Donut Chart Total Sales by Item Type Objective: Compare item category performance. Chart: Bar Chart Fat Content by Outlet Objective: Analyze fat-based sales across outlets. Chart: Stacked Column Chart Sales by Outlet Establishment Objective: See how outlet age/type affects sales. Chart: Line Chart Sales by Outlet Size Objective: Explore sales based on outlet size. Chart: Donut/Pie Chart Sales by Outlet Location Objective: Assess regional sales distribution. Chart: Funnel Map All Metrics by Outlet Type Objective: View key metrics across outlet types. Chart: Matrix Card</a:t>
            </a:r>
            <a:endParaRPr lang="en-US" sz="1050" dirty="0"/>
          </a:p>
        </p:txBody>
      </p:sp>
      <p:pic>
        <p:nvPicPr>
          <p:cNvPr id="40" name="Image 0" descr="preencoded.png"/>
          <p:cNvPicPr>
            <a:picLocks noChangeAspect="1"/>
          </p:cNvPicPr>
          <p:nvPr/>
        </p:nvPicPr>
        <p:blipFill>
          <a:blip r:embed="rId3"/>
          <a:stretch>
            <a:fillRect/>
          </a:stretch>
        </p:blipFill>
        <p:spPr>
          <a:xfrm>
            <a:off x="13716000" y="228600"/>
            <a:ext cx="685800" cy="685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40080"/>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131417"/>
                </a:solidFill>
                <a:latin typeface="Alexandria Bold" pitchFamily="34" charset="0"/>
                <a:ea typeface="Alexandria Bold" pitchFamily="34" charset="-122"/>
                <a:cs typeface="Alexandria Bold" pitchFamily="34" charset="-120"/>
              </a:rPr>
              <a:t>Dashboard</a:t>
            </a:r>
            <a:endParaRPr lang="en-US" sz="4450" dirty="0"/>
          </a:p>
        </p:txBody>
      </p:sp>
      <p:pic>
        <p:nvPicPr>
          <p:cNvPr id="3" name="Image 0" descr="preencoded.png"/>
          <p:cNvPicPr>
            <a:picLocks noChangeAspect="1"/>
          </p:cNvPicPr>
          <p:nvPr/>
        </p:nvPicPr>
        <p:blipFill>
          <a:blip r:embed="rId3"/>
          <a:stretch>
            <a:fillRect/>
          </a:stretch>
        </p:blipFill>
        <p:spPr>
          <a:xfrm>
            <a:off x="793790" y="1802487"/>
            <a:ext cx="13042821" cy="5786914"/>
          </a:xfrm>
          <a:prstGeom prst="rect">
            <a:avLst/>
          </a:prstGeom>
        </p:spPr>
      </p:pic>
      <p:pic>
        <p:nvPicPr>
          <p:cNvPr id="4" name="Image 1" descr="preencoded.png"/>
          <p:cNvPicPr>
            <a:picLocks noChangeAspect="1"/>
          </p:cNvPicPr>
          <p:nvPr/>
        </p:nvPicPr>
        <p:blipFill>
          <a:blip r:embed="rId4"/>
          <a:stretch>
            <a:fillRect/>
          </a:stretch>
        </p:blipFill>
        <p:spPr>
          <a:xfrm>
            <a:off x="13716000" y="228600"/>
            <a:ext cx="685800" cy="685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35223"/>
            <a:ext cx="5760958" cy="566976"/>
          </a:xfrm>
          <a:prstGeom prst="rect">
            <a:avLst/>
          </a:prstGeom>
          <a:noFill/>
          <a:ln/>
        </p:spPr>
        <p:txBody>
          <a:bodyPr wrap="none" lIns="0" tIns="0" rIns="0" bIns="0" rtlCol="0" anchor="t"/>
          <a:lstStyle/>
          <a:p>
            <a:pPr marL="0" indent="0" algn="l">
              <a:lnSpc>
                <a:spcPts val="4450"/>
              </a:lnSpc>
              <a:buNone/>
            </a:pPr>
            <a:r>
              <a:rPr lang="en-US" sz="3550" b="1" dirty="0">
                <a:solidFill>
                  <a:srgbClr val="131417"/>
                </a:solidFill>
                <a:latin typeface="Alexandria Bold" pitchFamily="34" charset="0"/>
                <a:ea typeface="Alexandria Bold" pitchFamily="34" charset="-122"/>
                <a:cs typeface="Alexandria Bold" pitchFamily="34" charset="-120"/>
              </a:rPr>
              <a:t>Dashboard Functionality</a:t>
            </a:r>
            <a:endParaRPr lang="en-US" sz="3550" dirty="0"/>
          </a:p>
        </p:txBody>
      </p:sp>
      <p:pic>
        <p:nvPicPr>
          <p:cNvPr id="4" name="Image 1" descr="preencoded.png"/>
          <p:cNvPicPr>
            <a:picLocks noChangeAspect="1"/>
          </p:cNvPicPr>
          <p:nvPr/>
        </p:nvPicPr>
        <p:blipFill>
          <a:blip r:embed="rId4"/>
          <a:stretch>
            <a:fillRect/>
          </a:stretch>
        </p:blipFill>
        <p:spPr>
          <a:xfrm>
            <a:off x="793790" y="1674376"/>
            <a:ext cx="907256" cy="1088708"/>
          </a:xfrm>
          <a:prstGeom prst="rect">
            <a:avLst/>
          </a:prstGeom>
        </p:spPr>
      </p:pic>
      <p:sp>
        <p:nvSpPr>
          <p:cNvPr id="5" name="Text 1"/>
          <p:cNvSpPr/>
          <p:nvPr/>
        </p:nvSpPr>
        <p:spPr>
          <a:xfrm>
            <a:off x="1973223" y="1855827"/>
            <a:ext cx="2268260" cy="283488"/>
          </a:xfrm>
          <a:prstGeom prst="rect">
            <a:avLst/>
          </a:prstGeom>
          <a:noFill/>
          <a:ln/>
        </p:spPr>
        <p:txBody>
          <a:bodyPr wrap="none" lIns="0" tIns="0" rIns="0" bIns="0" rtlCol="0" anchor="t"/>
          <a:lstStyle/>
          <a:p>
            <a:pPr marL="0" indent="0" algn="l">
              <a:lnSpc>
                <a:spcPts val="2200"/>
              </a:lnSpc>
              <a:buNone/>
            </a:pPr>
            <a:r>
              <a:rPr lang="en-US" sz="1750" b="1" dirty="0">
                <a:solidFill>
                  <a:srgbClr val="004D15"/>
                </a:solidFill>
                <a:latin typeface="Alexandria Bold" pitchFamily="34" charset="0"/>
                <a:ea typeface="Alexandria Bold" pitchFamily="34" charset="-122"/>
                <a:cs typeface="Alexandria Bold" pitchFamily="34" charset="-120"/>
              </a:rPr>
              <a:t>Filter Options</a:t>
            </a:r>
            <a:endParaRPr lang="en-US" sz="1750" dirty="0"/>
          </a:p>
        </p:txBody>
      </p:sp>
      <p:sp>
        <p:nvSpPr>
          <p:cNvPr id="6" name="Text 2"/>
          <p:cNvSpPr/>
          <p:nvPr/>
        </p:nvSpPr>
        <p:spPr>
          <a:xfrm>
            <a:off x="1973223" y="2248138"/>
            <a:ext cx="6376988" cy="290274"/>
          </a:xfrm>
          <a:prstGeom prst="rect">
            <a:avLst/>
          </a:prstGeom>
          <a:noFill/>
          <a:ln/>
        </p:spPr>
        <p:txBody>
          <a:bodyPr wrap="none" lIns="0" tIns="0" rIns="0" bIns="0" rtlCol="0" anchor="t"/>
          <a:lstStyle/>
          <a:p>
            <a:pPr marL="0" indent="0" algn="l">
              <a:lnSpc>
                <a:spcPts val="2250"/>
              </a:lnSpc>
              <a:buNone/>
            </a:pPr>
            <a:r>
              <a:rPr lang="en-US" sz="1400" dirty="0">
                <a:solidFill>
                  <a:srgbClr val="004D15"/>
                </a:solidFill>
                <a:latin typeface="Inter Semi Bold" pitchFamily="34" charset="0"/>
                <a:ea typeface="Inter Semi Bold" pitchFamily="34" charset="-122"/>
                <a:cs typeface="Inter Semi Bold" pitchFamily="34" charset="-120"/>
              </a:rPr>
              <a:t>Filter by Outlet Size, Location, and Item Type</a:t>
            </a:r>
            <a:endParaRPr lang="en-US" sz="1400" dirty="0"/>
          </a:p>
        </p:txBody>
      </p:sp>
      <p:pic>
        <p:nvPicPr>
          <p:cNvPr id="7" name="Image 2" descr="preencoded.png"/>
          <p:cNvPicPr>
            <a:picLocks noChangeAspect="1"/>
          </p:cNvPicPr>
          <p:nvPr/>
        </p:nvPicPr>
        <p:blipFill>
          <a:blip r:embed="rId5"/>
          <a:stretch>
            <a:fillRect/>
          </a:stretch>
        </p:blipFill>
        <p:spPr>
          <a:xfrm>
            <a:off x="793790" y="2763083"/>
            <a:ext cx="907256" cy="1088708"/>
          </a:xfrm>
          <a:prstGeom prst="rect">
            <a:avLst/>
          </a:prstGeom>
        </p:spPr>
      </p:pic>
      <p:sp>
        <p:nvSpPr>
          <p:cNvPr id="8" name="Text 3"/>
          <p:cNvSpPr/>
          <p:nvPr/>
        </p:nvSpPr>
        <p:spPr>
          <a:xfrm>
            <a:off x="1973223" y="2944535"/>
            <a:ext cx="2268260" cy="283488"/>
          </a:xfrm>
          <a:prstGeom prst="rect">
            <a:avLst/>
          </a:prstGeom>
          <a:noFill/>
          <a:ln/>
        </p:spPr>
        <p:txBody>
          <a:bodyPr wrap="none" lIns="0" tIns="0" rIns="0" bIns="0" rtlCol="0" anchor="t"/>
          <a:lstStyle/>
          <a:p>
            <a:pPr marL="0" indent="0" algn="l">
              <a:lnSpc>
                <a:spcPts val="2200"/>
              </a:lnSpc>
              <a:buNone/>
            </a:pPr>
            <a:r>
              <a:rPr lang="en-US" sz="1750" b="1" dirty="0">
                <a:solidFill>
                  <a:srgbClr val="004D15"/>
                </a:solidFill>
                <a:latin typeface="Alexandria Bold" pitchFamily="34" charset="0"/>
                <a:ea typeface="Alexandria Bold" pitchFamily="34" charset="-122"/>
                <a:cs typeface="Alexandria Bold" pitchFamily="34" charset="-120"/>
              </a:rPr>
              <a:t>Dynamic KPIs</a:t>
            </a:r>
            <a:endParaRPr lang="en-US" sz="1750" dirty="0"/>
          </a:p>
        </p:txBody>
      </p:sp>
      <p:sp>
        <p:nvSpPr>
          <p:cNvPr id="9" name="Text 4"/>
          <p:cNvSpPr/>
          <p:nvPr/>
        </p:nvSpPr>
        <p:spPr>
          <a:xfrm>
            <a:off x="1973223" y="3336846"/>
            <a:ext cx="6376988" cy="290274"/>
          </a:xfrm>
          <a:prstGeom prst="rect">
            <a:avLst/>
          </a:prstGeom>
          <a:noFill/>
          <a:ln/>
        </p:spPr>
        <p:txBody>
          <a:bodyPr wrap="none" lIns="0" tIns="0" rIns="0" bIns="0" rtlCol="0" anchor="t"/>
          <a:lstStyle/>
          <a:p>
            <a:pPr marL="0" indent="0" algn="l">
              <a:lnSpc>
                <a:spcPts val="2250"/>
              </a:lnSpc>
              <a:buNone/>
            </a:pPr>
            <a:r>
              <a:rPr lang="en-US" sz="1400" dirty="0">
                <a:solidFill>
                  <a:srgbClr val="004D15"/>
                </a:solidFill>
                <a:latin typeface="Inter Semi Bold" pitchFamily="34" charset="0"/>
                <a:ea typeface="Inter Semi Bold" pitchFamily="34" charset="-122"/>
                <a:cs typeface="Inter Semi Bold" pitchFamily="34" charset="-120"/>
              </a:rPr>
              <a:t>View dynamic KPIs: Total Sales, Avg Sales, Ratings, and No. of Items</a:t>
            </a:r>
            <a:endParaRPr lang="en-US" sz="1400" dirty="0"/>
          </a:p>
        </p:txBody>
      </p:sp>
      <p:pic>
        <p:nvPicPr>
          <p:cNvPr id="10" name="Image 3" descr="preencoded.png"/>
          <p:cNvPicPr>
            <a:picLocks noChangeAspect="1"/>
          </p:cNvPicPr>
          <p:nvPr/>
        </p:nvPicPr>
        <p:blipFill>
          <a:blip r:embed="rId6"/>
          <a:stretch>
            <a:fillRect/>
          </a:stretch>
        </p:blipFill>
        <p:spPr>
          <a:xfrm>
            <a:off x="793790" y="3851791"/>
            <a:ext cx="907256" cy="1088708"/>
          </a:xfrm>
          <a:prstGeom prst="rect">
            <a:avLst/>
          </a:prstGeom>
        </p:spPr>
      </p:pic>
      <p:sp>
        <p:nvSpPr>
          <p:cNvPr id="11" name="Text 5"/>
          <p:cNvSpPr/>
          <p:nvPr/>
        </p:nvSpPr>
        <p:spPr>
          <a:xfrm>
            <a:off x="1973223" y="4033242"/>
            <a:ext cx="2537698" cy="283488"/>
          </a:xfrm>
          <a:prstGeom prst="rect">
            <a:avLst/>
          </a:prstGeom>
          <a:noFill/>
          <a:ln/>
        </p:spPr>
        <p:txBody>
          <a:bodyPr wrap="none" lIns="0" tIns="0" rIns="0" bIns="0" rtlCol="0" anchor="t"/>
          <a:lstStyle/>
          <a:p>
            <a:pPr marL="0" indent="0" algn="l">
              <a:lnSpc>
                <a:spcPts val="2200"/>
              </a:lnSpc>
              <a:buNone/>
            </a:pPr>
            <a:r>
              <a:rPr lang="en-US" sz="1750" b="1" dirty="0">
                <a:solidFill>
                  <a:srgbClr val="004D15"/>
                </a:solidFill>
                <a:latin typeface="Alexandria Bold" pitchFamily="34" charset="0"/>
                <a:ea typeface="Alexandria Bold" pitchFamily="34" charset="-122"/>
                <a:cs typeface="Alexandria Bold" pitchFamily="34" charset="-120"/>
              </a:rPr>
              <a:t>Performance Analysis</a:t>
            </a:r>
            <a:endParaRPr lang="en-US" sz="1750" dirty="0"/>
          </a:p>
        </p:txBody>
      </p:sp>
      <p:sp>
        <p:nvSpPr>
          <p:cNvPr id="12" name="Text 6"/>
          <p:cNvSpPr/>
          <p:nvPr/>
        </p:nvSpPr>
        <p:spPr>
          <a:xfrm>
            <a:off x="1973223" y="4425553"/>
            <a:ext cx="6376988" cy="290274"/>
          </a:xfrm>
          <a:prstGeom prst="rect">
            <a:avLst/>
          </a:prstGeom>
          <a:noFill/>
          <a:ln/>
        </p:spPr>
        <p:txBody>
          <a:bodyPr wrap="none" lIns="0" tIns="0" rIns="0" bIns="0" rtlCol="0" anchor="t"/>
          <a:lstStyle/>
          <a:p>
            <a:pPr marL="0" indent="0" algn="l">
              <a:lnSpc>
                <a:spcPts val="2250"/>
              </a:lnSpc>
              <a:buNone/>
            </a:pPr>
            <a:r>
              <a:rPr lang="en-US" sz="1400" dirty="0">
                <a:solidFill>
                  <a:srgbClr val="004D15"/>
                </a:solidFill>
                <a:latin typeface="Inter Semi Bold" pitchFamily="34" charset="0"/>
                <a:ea typeface="Inter Semi Bold" pitchFamily="34" charset="-122"/>
                <a:cs typeface="Inter Semi Bold" pitchFamily="34" charset="-120"/>
              </a:rPr>
              <a:t>Analyze fat content, outlet type, and item-level performance</a:t>
            </a:r>
            <a:endParaRPr lang="en-US" sz="1400" dirty="0"/>
          </a:p>
        </p:txBody>
      </p:sp>
      <p:pic>
        <p:nvPicPr>
          <p:cNvPr id="13" name="Image 4" descr="preencoded.png"/>
          <p:cNvPicPr>
            <a:picLocks noChangeAspect="1"/>
          </p:cNvPicPr>
          <p:nvPr/>
        </p:nvPicPr>
        <p:blipFill>
          <a:blip r:embed="rId7"/>
          <a:stretch>
            <a:fillRect/>
          </a:stretch>
        </p:blipFill>
        <p:spPr>
          <a:xfrm>
            <a:off x="793790" y="4940498"/>
            <a:ext cx="907256" cy="1088708"/>
          </a:xfrm>
          <a:prstGeom prst="rect">
            <a:avLst/>
          </a:prstGeom>
        </p:spPr>
      </p:pic>
      <p:sp>
        <p:nvSpPr>
          <p:cNvPr id="14" name="Text 7"/>
          <p:cNvSpPr/>
          <p:nvPr/>
        </p:nvSpPr>
        <p:spPr>
          <a:xfrm>
            <a:off x="1973223" y="5121950"/>
            <a:ext cx="2478524" cy="283488"/>
          </a:xfrm>
          <a:prstGeom prst="rect">
            <a:avLst/>
          </a:prstGeom>
          <a:noFill/>
          <a:ln/>
        </p:spPr>
        <p:txBody>
          <a:bodyPr wrap="none" lIns="0" tIns="0" rIns="0" bIns="0" rtlCol="0" anchor="t"/>
          <a:lstStyle/>
          <a:p>
            <a:pPr marL="0" indent="0" algn="l">
              <a:lnSpc>
                <a:spcPts val="2200"/>
              </a:lnSpc>
              <a:buNone/>
            </a:pPr>
            <a:r>
              <a:rPr lang="en-US" sz="1750" b="1" dirty="0">
                <a:solidFill>
                  <a:srgbClr val="004D15"/>
                </a:solidFill>
                <a:latin typeface="Alexandria Bold" pitchFamily="34" charset="0"/>
                <a:ea typeface="Alexandria Bold" pitchFamily="34" charset="-122"/>
                <a:cs typeface="Alexandria Bold" pitchFamily="34" charset="-120"/>
              </a:rPr>
              <a:t>Drill Down Capability</a:t>
            </a:r>
            <a:endParaRPr lang="en-US" sz="1750" dirty="0"/>
          </a:p>
        </p:txBody>
      </p:sp>
      <p:sp>
        <p:nvSpPr>
          <p:cNvPr id="15" name="Text 8"/>
          <p:cNvSpPr/>
          <p:nvPr/>
        </p:nvSpPr>
        <p:spPr>
          <a:xfrm>
            <a:off x="1973223" y="5514261"/>
            <a:ext cx="6376988" cy="290274"/>
          </a:xfrm>
          <a:prstGeom prst="rect">
            <a:avLst/>
          </a:prstGeom>
          <a:noFill/>
          <a:ln/>
        </p:spPr>
        <p:txBody>
          <a:bodyPr wrap="none" lIns="0" tIns="0" rIns="0" bIns="0" rtlCol="0" anchor="t"/>
          <a:lstStyle/>
          <a:p>
            <a:pPr marL="0" indent="0" algn="l">
              <a:lnSpc>
                <a:spcPts val="2250"/>
              </a:lnSpc>
              <a:buNone/>
            </a:pPr>
            <a:r>
              <a:rPr lang="en-US" sz="1400" dirty="0">
                <a:solidFill>
                  <a:srgbClr val="004D15"/>
                </a:solidFill>
                <a:latin typeface="Inter Semi Bold" pitchFamily="34" charset="0"/>
                <a:ea typeface="Inter Semi Bold" pitchFamily="34" charset="-122"/>
                <a:cs typeface="Inter Semi Bold" pitchFamily="34" charset="-120"/>
              </a:rPr>
              <a:t>Drill down into outlet categories to find performance differences</a:t>
            </a:r>
            <a:endParaRPr lang="en-US" sz="1400" dirty="0"/>
          </a:p>
        </p:txBody>
      </p:sp>
      <p:sp>
        <p:nvSpPr>
          <p:cNvPr id="16" name="Text 9"/>
          <p:cNvSpPr/>
          <p:nvPr/>
        </p:nvSpPr>
        <p:spPr>
          <a:xfrm>
            <a:off x="793790" y="6233279"/>
            <a:ext cx="7556421" cy="1161098"/>
          </a:xfrm>
          <a:prstGeom prst="rect">
            <a:avLst/>
          </a:prstGeom>
          <a:noFill/>
          <a:ln/>
        </p:spPr>
        <p:txBody>
          <a:bodyPr wrap="square" lIns="0" tIns="0" rIns="0" bIns="0" rtlCol="0" anchor="t"/>
          <a:lstStyle/>
          <a:p>
            <a:pPr marL="0" indent="0" algn="l">
              <a:lnSpc>
                <a:spcPts val="2250"/>
              </a:lnSpc>
              <a:buNone/>
            </a:pPr>
            <a:r>
              <a:rPr lang="en-US" sz="1400" dirty="0">
                <a:solidFill>
                  <a:srgbClr val="000000"/>
                </a:solidFill>
                <a:latin typeface="Inter Semi Bold" pitchFamily="34" charset="0"/>
                <a:ea typeface="Inter Semi Bold" pitchFamily="34" charset="-122"/>
                <a:cs typeface="Inter Semi Bold" pitchFamily="34" charset="-120"/>
              </a:rPr>
              <a:t>💡</a:t>
            </a:r>
            <a:r>
              <a:rPr lang="en-US" sz="1400" dirty="0">
                <a:solidFill>
                  <a:srgbClr val="004D15"/>
                </a:solidFill>
                <a:latin typeface="Inter Semi Bold" pitchFamily="34" charset="0"/>
                <a:ea typeface="Inter Semi Bold" pitchFamily="34" charset="-122"/>
                <a:cs typeface="Inter Semi Bold" pitchFamily="34" charset="-120"/>
              </a:rPr>
              <a:t> Dashboard Functionality The dashboard allows users to: Filter by Outlet Size, Location, and Item Type View dynamic KPIs: Total Sales, Avg Sales, Ratings, and No. of Items Analyze fat content, outlet type, and item-level performance Drill down into outlet categories to find performance differences</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43890"/>
            <a:ext cx="4820007" cy="602456"/>
          </a:xfrm>
          <a:prstGeom prst="rect">
            <a:avLst/>
          </a:prstGeom>
          <a:noFill/>
          <a:ln/>
        </p:spPr>
        <p:txBody>
          <a:bodyPr wrap="none" lIns="0" tIns="0" rIns="0" bIns="0" rtlCol="0" anchor="t"/>
          <a:lstStyle/>
          <a:p>
            <a:pPr marL="0" indent="0" algn="l">
              <a:lnSpc>
                <a:spcPts val="4700"/>
              </a:lnSpc>
              <a:buNone/>
            </a:pPr>
            <a:r>
              <a:rPr lang="en-US" sz="3750" b="1" dirty="0">
                <a:solidFill>
                  <a:srgbClr val="131417"/>
                </a:solidFill>
                <a:latin typeface="Alexandria Bold" pitchFamily="34" charset="0"/>
                <a:ea typeface="Alexandria Bold" pitchFamily="34" charset="-122"/>
                <a:cs typeface="Alexandria Bold" pitchFamily="34" charset="-120"/>
              </a:rPr>
              <a:t>Project Insights</a:t>
            </a:r>
            <a:endParaRPr lang="en-US" sz="3750" dirty="0"/>
          </a:p>
        </p:txBody>
      </p:sp>
      <p:sp>
        <p:nvSpPr>
          <p:cNvPr id="4" name="Text 1"/>
          <p:cNvSpPr/>
          <p:nvPr/>
        </p:nvSpPr>
        <p:spPr>
          <a:xfrm>
            <a:off x="6280190" y="1631871"/>
            <a:ext cx="3633549" cy="636151"/>
          </a:xfrm>
          <a:prstGeom prst="rect">
            <a:avLst/>
          </a:prstGeom>
          <a:noFill/>
          <a:ln/>
        </p:spPr>
        <p:txBody>
          <a:bodyPr wrap="none" lIns="0" tIns="0" rIns="0" bIns="0" rtlCol="0" anchor="t"/>
          <a:lstStyle/>
          <a:p>
            <a:pPr marL="0" indent="0" algn="ctr">
              <a:lnSpc>
                <a:spcPts val="5000"/>
              </a:lnSpc>
              <a:buNone/>
            </a:pPr>
            <a:r>
              <a:rPr lang="en-US" sz="5000" b="1" dirty="0">
                <a:solidFill>
                  <a:srgbClr val="004D15"/>
                </a:solidFill>
                <a:latin typeface="Alexandria Bold" pitchFamily="34" charset="0"/>
                <a:ea typeface="Alexandria Bold" pitchFamily="34" charset="-122"/>
                <a:cs typeface="Alexandria Bold" pitchFamily="34" charset="-120"/>
              </a:rPr>
              <a:t>65%</a:t>
            </a:r>
            <a:endParaRPr lang="en-US" sz="5000" dirty="0"/>
          </a:p>
        </p:txBody>
      </p:sp>
      <p:sp>
        <p:nvSpPr>
          <p:cNvPr id="5" name="Text 2"/>
          <p:cNvSpPr/>
          <p:nvPr/>
        </p:nvSpPr>
        <p:spPr>
          <a:xfrm>
            <a:off x="6854190" y="2508885"/>
            <a:ext cx="2485549" cy="301228"/>
          </a:xfrm>
          <a:prstGeom prst="rect">
            <a:avLst/>
          </a:prstGeom>
          <a:noFill/>
          <a:ln/>
        </p:spPr>
        <p:txBody>
          <a:bodyPr wrap="none" lIns="0" tIns="0" rIns="0" bIns="0" rtlCol="0" anchor="t"/>
          <a:lstStyle/>
          <a:p>
            <a:pPr marL="0" indent="0" algn="ctr">
              <a:lnSpc>
                <a:spcPts val="2350"/>
              </a:lnSpc>
              <a:buNone/>
            </a:pPr>
            <a:r>
              <a:rPr lang="en-US" sz="1850" b="1" dirty="0">
                <a:solidFill>
                  <a:srgbClr val="004D15"/>
                </a:solidFill>
                <a:latin typeface="Alexandria Bold" pitchFamily="34" charset="0"/>
                <a:ea typeface="Alexandria Bold" pitchFamily="34" charset="-122"/>
                <a:cs typeface="Alexandria Bold" pitchFamily="34" charset="-120"/>
              </a:rPr>
              <a:t>Regular Fat Content</a:t>
            </a:r>
            <a:endParaRPr lang="en-US" sz="1850" dirty="0"/>
          </a:p>
        </p:txBody>
      </p:sp>
      <p:sp>
        <p:nvSpPr>
          <p:cNvPr id="6" name="Text 3"/>
          <p:cNvSpPr/>
          <p:nvPr/>
        </p:nvSpPr>
        <p:spPr>
          <a:xfrm>
            <a:off x="6280190" y="2925723"/>
            <a:ext cx="3633549" cy="616744"/>
          </a:xfrm>
          <a:prstGeom prst="rect">
            <a:avLst/>
          </a:prstGeom>
          <a:noFill/>
          <a:ln/>
        </p:spPr>
        <p:txBody>
          <a:bodyPr wrap="square" lIns="0" tIns="0" rIns="0" bIns="0" rtlCol="0" anchor="t"/>
          <a:lstStyle/>
          <a:p>
            <a:pPr marL="0" indent="0" algn="ctr">
              <a:lnSpc>
                <a:spcPts val="2400"/>
              </a:lnSpc>
              <a:buNone/>
            </a:pPr>
            <a:r>
              <a:rPr lang="en-US" sz="1500" dirty="0">
                <a:solidFill>
                  <a:srgbClr val="004D15"/>
                </a:solidFill>
                <a:latin typeface="Inter Semi Bold" pitchFamily="34" charset="0"/>
                <a:ea typeface="Inter Semi Bold" pitchFamily="34" charset="-122"/>
                <a:cs typeface="Inter Semi Bold" pitchFamily="34" charset="-120"/>
              </a:rPr>
              <a:t>Generated 65% of sales, showing strong demand</a:t>
            </a:r>
            <a:endParaRPr lang="en-US" sz="1500" dirty="0"/>
          </a:p>
        </p:txBody>
      </p:sp>
      <p:sp>
        <p:nvSpPr>
          <p:cNvPr id="7" name="Text 4"/>
          <p:cNvSpPr/>
          <p:nvPr/>
        </p:nvSpPr>
        <p:spPr>
          <a:xfrm>
            <a:off x="10202942" y="1631871"/>
            <a:ext cx="3633668" cy="636151"/>
          </a:xfrm>
          <a:prstGeom prst="rect">
            <a:avLst/>
          </a:prstGeom>
          <a:noFill/>
          <a:ln/>
        </p:spPr>
        <p:txBody>
          <a:bodyPr wrap="none" lIns="0" tIns="0" rIns="0" bIns="0" rtlCol="0" anchor="t"/>
          <a:lstStyle/>
          <a:p>
            <a:pPr marL="0" indent="0" algn="ctr">
              <a:lnSpc>
                <a:spcPts val="5000"/>
              </a:lnSpc>
              <a:buNone/>
            </a:pPr>
            <a:r>
              <a:rPr lang="en-US" sz="5000" b="1" dirty="0">
                <a:solidFill>
                  <a:srgbClr val="004D15"/>
                </a:solidFill>
                <a:latin typeface="Alexandria Bold" pitchFamily="34" charset="0"/>
                <a:ea typeface="Alexandria Bold" pitchFamily="34" charset="-122"/>
                <a:cs typeface="Alexandria Bold" pitchFamily="34" charset="-120"/>
              </a:rPr>
              <a:t>37%</a:t>
            </a:r>
            <a:endParaRPr lang="en-US" sz="5000" dirty="0"/>
          </a:p>
        </p:txBody>
      </p:sp>
      <p:sp>
        <p:nvSpPr>
          <p:cNvPr id="8" name="Text 5"/>
          <p:cNvSpPr/>
          <p:nvPr/>
        </p:nvSpPr>
        <p:spPr>
          <a:xfrm>
            <a:off x="10814804" y="2508885"/>
            <a:ext cx="2409944" cy="301228"/>
          </a:xfrm>
          <a:prstGeom prst="rect">
            <a:avLst/>
          </a:prstGeom>
          <a:noFill/>
          <a:ln/>
        </p:spPr>
        <p:txBody>
          <a:bodyPr wrap="none" lIns="0" tIns="0" rIns="0" bIns="0" rtlCol="0" anchor="t"/>
          <a:lstStyle/>
          <a:p>
            <a:pPr marL="0" indent="0" algn="ctr">
              <a:lnSpc>
                <a:spcPts val="2350"/>
              </a:lnSpc>
              <a:buNone/>
            </a:pPr>
            <a:r>
              <a:rPr lang="en-US" sz="1850" b="1" dirty="0">
                <a:solidFill>
                  <a:srgbClr val="004D15"/>
                </a:solidFill>
                <a:latin typeface="Alexandria Bold" pitchFamily="34" charset="0"/>
                <a:ea typeface="Alexandria Bold" pitchFamily="34" charset="-122"/>
                <a:cs typeface="Alexandria Bold" pitchFamily="34" charset="-120"/>
              </a:rPr>
              <a:t>High Outlet Size</a:t>
            </a:r>
            <a:endParaRPr lang="en-US" sz="1850" dirty="0"/>
          </a:p>
        </p:txBody>
      </p:sp>
      <p:sp>
        <p:nvSpPr>
          <p:cNvPr id="9" name="Text 6"/>
          <p:cNvSpPr/>
          <p:nvPr/>
        </p:nvSpPr>
        <p:spPr>
          <a:xfrm>
            <a:off x="10202942" y="2925723"/>
            <a:ext cx="3633668" cy="308372"/>
          </a:xfrm>
          <a:prstGeom prst="rect">
            <a:avLst/>
          </a:prstGeom>
          <a:noFill/>
          <a:ln/>
        </p:spPr>
        <p:txBody>
          <a:bodyPr wrap="none" lIns="0" tIns="0" rIns="0" bIns="0" rtlCol="0" anchor="t"/>
          <a:lstStyle/>
          <a:p>
            <a:pPr marL="0" indent="0" algn="ctr">
              <a:lnSpc>
                <a:spcPts val="2400"/>
              </a:lnSpc>
              <a:buNone/>
            </a:pPr>
            <a:r>
              <a:rPr lang="en-US" sz="1500" dirty="0">
                <a:solidFill>
                  <a:srgbClr val="004D15"/>
                </a:solidFill>
                <a:latin typeface="Inter Semi Bold" pitchFamily="34" charset="0"/>
                <a:ea typeface="Inter Semi Bold" pitchFamily="34" charset="-122"/>
                <a:cs typeface="Inter Semi Bold" pitchFamily="34" charset="-120"/>
              </a:rPr>
              <a:t>Contributed 37% of the total revenue</a:t>
            </a:r>
            <a:endParaRPr lang="en-US" sz="1500" dirty="0"/>
          </a:p>
        </p:txBody>
      </p:sp>
      <p:sp>
        <p:nvSpPr>
          <p:cNvPr id="10" name="Text 7"/>
          <p:cNvSpPr/>
          <p:nvPr/>
        </p:nvSpPr>
        <p:spPr>
          <a:xfrm>
            <a:off x="8241506" y="4217194"/>
            <a:ext cx="3633668" cy="636151"/>
          </a:xfrm>
          <a:prstGeom prst="rect">
            <a:avLst/>
          </a:prstGeom>
          <a:noFill/>
          <a:ln/>
        </p:spPr>
        <p:txBody>
          <a:bodyPr wrap="none" lIns="0" tIns="0" rIns="0" bIns="0" rtlCol="0" anchor="t"/>
          <a:lstStyle/>
          <a:p>
            <a:pPr marL="0" indent="0" algn="ctr">
              <a:lnSpc>
                <a:spcPts val="5000"/>
              </a:lnSpc>
              <a:buNone/>
            </a:pPr>
            <a:r>
              <a:rPr lang="en-US" sz="5000" b="1" dirty="0">
                <a:solidFill>
                  <a:srgbClr val="004D15"/>
                </a:solidFill>
                <a:latin typeface="Alexandria Bold" pitchFamily="34" charset="0"/>
                <a:ea typeface="Alexandria Bold" pitchFamily="34" charset="-122"/>
                <a:cs typeface="Alexandria Bold" pitchFamily="34" charset="-120"/>
              </a:rPr>
              <a:t>2018</a:t>
            </a:r>
            <a:endParaRPr lang="en-US" sz="5000" dirty="0"/>
          </a:p>
        </p:txBody>
      </p:sp>
      <p:sp>
        <p:nvSpPr>
          <p:cNvPr id="11" name="Text 8"/>
          <p:cNvSpPr/>
          <p:nvPr/>
        </p:nvSpPr>
        <p:spPr>
          <a:xfrm>
            <a:off x="8853368" y="5094208"/>
            <a:ext cx="2409944" cy="301228"/>
          </a:xfrm>
          <a:prstGeom prst="rect">
            <a:avLst/>
          </a:prstGeom>
          <a:noFill/>
          <a:ln/>
        </p:spPr>
        <p:txBody>
          <a:bodyPr wrap="none" lIns="0" tIns="0" rIns="0" bIns="0" rtlCol="0" anchor="t"/>
          <a:lstStyle/>
          <a:p>
            <a:pPr marL="0" indent="0" algn="ctr">
              <a:lnSpc>
                <a:spcPts val="2350"/>
              </a:lnSpc>
              <a:buNone/>
            </a:pPr>
            <a:r>
              <a:rPr lang="en-US" sz="1850" b="1" dirty="0">
                <a:solidFill>
                  <a:srgbClr val="004D15"/>
                </a:solidFill>
                <a:latin typeface="Alexandria Bold" pitchFamily="34" charset="0"/>
                <a:ea typeface="Alexandria Bold" pitchFamily="34" charset="-122"/>
                <a:cs typeface="Alexandria Bold" pitchFamily="34" charset="-120"/>
              </a:rPr>
              <a:t>Peak Year</a:t>
            </a:r>
            <a:endParaRPr lang="en-US" sz="1850" dirty="0"/>
          </a:p>
        </p:txBody>
      </p:sp>
      <p:sp>
        <p:nvSpPr>
          <p:cNvPr id="12" name="Text 9"/>
          <p:cNvSpPr/>
          <p:nvPr/>
        </p:nvSpPr>
        <p:spPr>
          <a:xfrm>
            <a:off x="8241506" y="5511046"/>
            <a:ext cx="3633668" cy="308372"/>
          </a:xfrm>
          <a:prstGeom prst="rect">
            <a:avLst/>
          </a:prstGeom>
          <a:noFill/>
          <a:ln/>
        </p:spPr>
        <p:txBody>
          <a:bodyPr wrap="none" lIns="0" tIns="0" rIns="0" bIns="0" rtlCol="0" anchor="t"/>
          <a:lstStyle/>
          <a:p>
            <a:pPr marL="0" indent="0" algn="ctr">
              <a:lnSpc>
                <a:spcPts val="2400"/>
              </a:lnSpc>
              <a:buNone/>
            </a:pPr>
            <a:r>
              <a:rPr lang="en-US" sz="1500" dirty="0">
                <a:solidFill>
                  <a:srgbClr val="004D15"/>
                </a:solidFill>
                <a:latin typeface="Inter Semi Bold" pitchFamily="34" charset="0"/>
                <a:ea typeface="Inter Semi Bold" pitchFamily="34" charset="-122"/>
                <a:cs typeface="Inter Semi Bold" pitchFamily="34" charset="-120"/>
              </a:rPr>
              <a:t>Recorded the highest sales</a:t>
            </a:r>
            <a:endParaRPr lang="en-US" sz="1500" dirty="0"/>
          </a:p>
        </p:txBody>
      </p:sp>
      <p:sp>
        <p:nvSpPr>
          <p:cNvPr id="13" name="Text 10"/>
          <p:cNvSpPr/>
          <p:nvPr/>
        </p:nvSpPr>
        <p:spPr>
          <a:xfrm>
            <a:off x="6280190" y="6036231"/>
            <a:ext cx="7556421" cy="1549479"/>
          </a:xfrm>
          <a:prstGeom prst="rect">
            <a:avLst/>
          </a:prstGeom>
          <a:noFill/>
          <a:ln/>
        </p:spPr>
        <p:txBody>
          <a:bodyPr wrap="square" lIns="0" tIns="0" rIns="0" bIns="0" rtlCol="0" anchor="t"/>
          <a:lstStyle/>
          <a:p>
            <a:pPr marL="0" indent="0" algn="l">
              <a:lnSpc>
                <a:spcPts val="2400"/>
              </a:lnSpc>
              <a:buNone/>
            </a:pPr>
            <a:r>
              <a:rPr lang="en-US" sz="1500" dirty="0">
                <a:solidFill>
                  <a:srgbClr val="000000"/>
                </a:solidFill>
                <a:latin typeface="Inter Semi Bold" pitchFamily="34" charset="0"/>
                <a:ea typeface="Inter Semi Bold" pitchFamily="34" charset="-122"/>
                <a:cs typeface="Inter Semi Bold" pitchFamily="34" charset="-120"/>
              </a:rPr>
              <a:t>📈</a:t>
            </a:r>
            <a:r>
              <a:rPr lang="en-US" sz="1500" dirty="0">
                <a:solidFill>
                  <a:srgbClr val="004D15"/>
                </a:solidFill>
                <a:latin typeface="Inter Semi Bold" pitchFamily="34" charset="0"/>
                <a:ea typeface="Inter Semi Bold" pitchFamily="34" charset="-122"/>
                <a:cs typeface="Inter Semi Bold" pitchFamily="34" charset="-120"/>
              </a:rPr>
              <a:t> Project Insights Based on the dashboard: Regular fat content items generated 65% of sales, showing strong demand. Tier 3 outlets had the highest total sales across regions. High outlet size contributed 37% of the total revenue. Fruits &amp; Vegetables and Snack Foods are top-selling categories. The year 2018 recorded the highest sales, indicating a potential peak year or successful campaign.</a:t>
            </a:r>
            <a:endParaRPr lang="en-US" sz="1500" dirty="0"/>
          </a:p>
        </p:txBody>
      </p:sp>
      <p:pic>
        <p:nvPicPr>
          <p:cNvPr id="14" name="Image 1" descr="preencoded.png"/>
          <p:cNvPicPr>
            <a:picLocks noChangeAspect="1"/>
          </p:cNvPicPr>
          <p:nvPr/>
        </p:nvPicPr>
        <p:blipFill>
          <a:blip r:embed="rId4"/>
          <a:stretch>
            <a:fillRect/>
          </a:stretch>
        </p:blipFill>
        <p:spPr>
          <a:xfrm>
            <a:off x="13716000" y="228600"/>
            <a:ext cx="685800" cy="6858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874038"/>
            <a:ext cx="8269605" cy="531614"/>
          </a:xfrm>
          <a:prstGeom prst="rect">
            <a:avLst/>
          </a:prstGeom>
          <a:noFill/>
          <a:ln/>
        </p:spPr>
        <p:txBody>
          <a:bodyPr wrap="none" lIns="0" tIns="0" rIns="0" bIns="0" rtlCol="0" anchor="t"/>
          <a:lstStyle/>
          <a:p>
            <a:pPr marL="0" indent="0" algn="l">
              <a:lnSpc>
                <a:spcPts val="4150"/>
              </a:lnSpc>
              <a:buNone/>
            </a:pPr>
            <a:r>
              <a:rPr lang="en-US" sz="3300" b="1" dirty="0">
                <a:solidFill>
                  <a:srgbClr val="131417"/>
                </a:solidFill>
                <a:latin typeface="Alexandria Bold" pitchFamily="34" charset="0"/>
                <a:ea typeface="Alexandria Bold" pitchFamily="34" charset="-122"/>
                <a:cs typeface="Alexandria Bold" pitchFamily="34" charset="-120"/>
              </a:rPr>
              <a:t>Strategic Business Recommendations</a:t>
            </a:r>
            <a:endParaRPr lang="en-US" sz="3300" dirty="0"/>
          </a:p>
        </p:txBody>
      </p:sp>
      <p:sp>
        <p:nvSpPr>
          <p:cNvPr id="3" name="Shape 1"/>
          <p:cNvSpPr/>
          <p:nvPr/>
        </p:nvSpPr>
        <p:spPr>
          <a:xfrm>
            <a:off x="793790" y="1745813"/>
            <a:ext cx="127516" cy="639961"/>
          </a:xfrm>
          <a:prstGeom prst="roundRect">
            <a:avLst>
              <a:gd name="adj" fmla="val 56033"/>
            </a:avLst>
          </a:prstGeom>
          <a:solidFill>
            <a:srgbClr val="00A12D"/>
          </a:solidFill>
          <a:ln w="7620">
            <a:solidFill>
              <a:srgbClr val="19BA46"/>
            </a:solidFill>
            <a:prstDash val="solid"/>
          </a:ln>
        </p:spPr>
        <p:txBody>
          <a:bodyPr/>
          <a:lstStyle/>
          <a:p>
            <a:endParaRPr lang="en-IN"/>
          </a:p>
        </p:txBody>
      </p:sp>
      <p:sp>
        <p:nvSpPr>
          <p:cNvPr id="4" name="Text 2"/>
          <p:cNvSpPr/>
          <p:nvPr/>
        </p:nvSpPr>
        <p:spPr>
          <a:xfrm>
            <a:off x="1176457" y="1745813"/>
            <a:ext cx="4114800" cy="265747"/>
          </a:xfrm>
          <a:prstGeom prst="rect">
            <a:avLst/>
          </a:prstGeom>
          <a:noFill/>
          <a:ln/>
        </p:spPr>
        <p:txBody>
          <a:bodyPr wrap="none" lIns="0" tIns="0" rIns="0" bIns="0" rtlCol="0" anchor="t"/>
          <a:lstStyle/>
          <a:p>
            <a:pPr marL="0" indent="0" algn="l">
              <a:lnSpc>
                <a:spcPts val="2050"/>
              </a:lnSpc>
              <a:buNone/>
            </a:pPr>
            <a:r>
              <a:rPr lang="en-US" sz="1650" b="1" dirty="0">
                <a:solidFill>
                  <a:srgbClr val="004D15"/>
                </a:solidFill>
                <a:latin typeface="Alexandria Bold" pitchFamily="34" charset="0"/>
                <a:ea typeface="Alexandria Bold" pitchFamily="34" charset="-122"/>
                <a:cs typeface="Alexandria Bold" pitchFamily="34" charset="-120"/>
              </a:rPr>
              <a:t>Prioritize High-Performing Categories</a:t>
            </a:r>
            <a:endParaRPr lang="en-US" sz="1650" dirty="0"/>
          </a:p>
        </p:txBody>
      </p:sp>
      <p:sp>
        <p:nvSpPr>
          <p:cNvPr id="5" name="Text 3"/>
          <p:cNvSpPr/>
          <p:nvPr/>
        </p:nvSpPr>
        <p:spPr>
          <a:xfrm>
            <a:off x="1176457" y="2113598"/>
            <a:ext cx="12660154" cy="272177"/>
          </a:xfrm>
          <a:prstGeom prst="rect">
            <a:avLst/>
          </a:prstGeom>
          <a:noFill/>
          <a:ln/>
        </p:spPr>
        <p:txBody>
          <a:bodyPr wrap="none" lIns="0" tIns="0" rIns="0" bIns="0" rtlCol="0" anchor="t"/>
          <a:lstStyle/>
          <a:p>
            <a:pPr marL="0" indent="0" algn="l">
              <a:lnSpc>
                <a:spcPts val="2100"/>
              </a:lnSpc>
              <a:buNone/>
            </a:pPr>
            <a:r>
              <a:rPr lang="en-US" sz="1300" dirty="0">
                <a:solidFill>
                  <a:srgbClr val="004D15"/>
                </a:solidFill>
                <a:latin typeface="Inter Semi Bold" pitchFamily="34" charset="0"/>
                <a:ea typeface="Inter Semi Bold" pitchFamily="34" charset="-122"/>
                <a:cs typeface="Inter Semi Bold" pitchFamily="34" charset="-120"/>
              </a:rPr>
              <a:t>Focus on top-selling items like fruits and snacks; trim low-performing products to optimize inventory.</a:t>
            </a:r>
            <a:endParaRPr lang="en-US" sz="1300" dirty="0"/>
          </a:p>
        </p:txBody>
      </p:sp>
      <p:sp>
        <p:nvSpPr>
          <p:cNvPr id="6" name="Shape 4"/>
          <p:cNvSpPr/>
          <p:nvPr/>
        </p:nvSpPr>
        <p:spPr>
          <a:xfrm>
            <a:off x="1048941" y="2555796"/>
            <a:ext cx="127516" cy="639961"/>
          </a:xfrm>
          <a:prstGeom prst="roundRect">
            <a:avLst>
              <a:gd name="adj" fmla="val 56033"/>
            </a:avLst>
          </a:prstGeom>
          <a:solidFill>
            <a:srgbClr val="FFD143"/>
          </a:solidFill>
          <a:ln w="7620">
            <a:solidFill>
              <a:srgbClr val="E5B729"/>
            </a:solidFill>
            <a:prstDash val="solid"/>
          </a:ln>
        </p:spPr>
        <p:txBody>
          <a:bodyPr/>
          <a:lstStyle/>
          <a:p>
            <a:endParaRPr lang="en-IN"/>
          </a:p>
        </p:txBody>
      </p:sp>
      <p:sp>
        <p:nvSpPr>
          <p:cNvPr id="7" name="Text 5"/>
          <p:cNvSpPr/>
          <p:nvPr/>
        </p:nvSpPr>
        <p:spPr>
          <a:xfrm>
            <a:off x="1431608" y="2555796"/>
            <a:ext cx="3253026" cy="265747"/>
          </a:xfrm>
          <a:prstGeom prst="rect">
            <a:avLst/>
          </a:prstGeom>
          <a:noFill/>
          <a:ln/>
        </p:spPr>
        <p:txBody>
          <a:bodyPr wrap="none" lIns="0" tIns="0" rIns="0" bIns="0" rtlCol="0" anchor="t"/>
          <a:lstStyle/>
          <a:p>
            <a:pPr marL="0" indent="0" algn="l">
              <a:lnSpc>
                <a:spcPts val="2050"/>
              </a:lnSpc>
              <a:buNone/>
            </a:pPr>
            <a:r>
              <a:rPr lang="en-US" sz="1650" b="1" dirty="0">
                <a:solidFill>
                  <a:srgbClr val="004D15"/>
                </a:solidFill>
                <a:latin typeface="Alexandria Bold" pitchFamily="34" charset="0"/>
                <a:ea typeface="Alexandria Bold" pitchFamily="34" charset="-122"/>
                <a:cs typeface="Alexandria Bold" pitchFamily="34" charset="-120"/>
              </a:rPr>
              <a:t>Expand in High-Growth Areas</a:t>
            </a:r>
            <a:endParaRPr lang="en-US" sz="1650" dirty="0"/>
          </a:p>
        </p:txBody>
      </p:sp>
      <p:sp>
        <p:nvSpPr>
          <p:cNvPr id="8" name="Text 6"/>
          <p:cNvSpPr/>
          <p:nvPr/>
        </p:nvSpPr>
        <p:spPr>
          <a:xfrm>
            <a:off x="1431608" y="2923580"/>
            <a:ext cx="12405003" cy="272177"/>
          </a:xfrm>
          <a:prstGeom prst="rect">
            <a:avLst/>
          </a:prstGeom>
          <a:noFill/>
          <a:ln/>
        </p:spPr>
        <p:txBody>
          <a:bodyPr wrap="none" lIns="0" tIns="0" rIns="0" bIns="0" rtlCol="0" anchor="t"/>
          <a:lstStyle/>
          <a:p>
            <a:pPr marL="0" indent="0" algn="l">
              <a:lnSpc>
                <a:spcPts val="2100"/>
              </a:lnSpc>
              <a:buNone/>
            </a:pPr>
            <a:r>
              <a:rPr lang="en-US" sz="1300" dirty="0">
                <a:solidFill>
                  <a:srgbClr val="004D15"/>
                </a:solidFill>
                <a:latin typeface="Inter Semi Bold" pitchFamily="34" charset="0"/>
                <a:ea typeface="Inter Semi Bold" pitchFamily="34" charset="-122"/>
                <a:cs typeface="Inter Semi Bold" pitchFamily="34" charset="-120"/>
              </a:rPr>
              <a:t>Tier 3 outlets and larger outlet sizes drive the most revenue—consider scaling operations in these segments.</a:t>
            </a:r>
            <a:endParaRPr lang="en-US" sz="1300" dirty="0"/>
          </a:p>
        </p:txBody>
      </p:sp>
      <p:sp>
        <p:nvSpPr>
          <p:cNvPr id="9" name="Shape 7"/>
          <p:cNvSpPr/>
          <p:nvPr/>
        </p:nvSpPr>
        <p:spPr>
          <a:xfrm>
            <a:off x="1304092" y="3365778"/>
            <a:ext cx="127516" cy="639961"/>
          </a:xfrm>
          <a:prstGeom prst="roundRect">
            <a:avLst>
              <a:gd name="adj" fmla="val 56033"/>
            </a:avLst>
          </a:prstGeom>
          <a:solidFill>
            <a:srgbClr val="A1A561"/>
          </a:solidFill>
          <a:ln w="7620">
            <a:solidFill>
              <a:srgbClr val="878B47"/>
            </a:solidFill>
            <a:prstDash val="solid"/>
          </a:ln>
        </p:spPr>
        <p:txBody>
          <a:bodyPr/>
          <a:lstStyle/>
          <a:p>
            <a:endParaRPr lang="en-IN"/>
          </a:p>
        </p:txBody>
      </p:sp>
      <p:sp>
        <p:nvSpPr>
          <p:cNvPr id="10" name="Text 8"/>
          <p:cNvSpPr/>
          <p:nvPr/>
        </p:nvSpPr>
        <p:spPr>
          <a:xfrm>
            <a:off x="1686758" y="3365778"/>
            <a:ext cx="3557945" cy="265747"/>
          </a:xfrm>
          <a:prstGeom prst="rect">
            <a:avLst/>
          </a:prstGeom>
          <a:noFill/>
          <a:ln/>
        </p:spPr>
        <p:txBody>
          <a:bodyPr wrap="none" lIns="0" tIns="0" rIns="0" bIns="0" rtlCol="0" anchor="t"/>
          <a:lstStyle/>
          <a:p>
            <a:pPr marL="0" indent="0" algn="l">
              <a:lnSpc>
                <a:spcPts val="2050"/>
              </a:lnSpc>
              <a:buNone/>
            </a:pPr>
            <a:r>
              <a:rPr lang="en-US" sz="1650" b="1" dirty="0">
                <a:solidFill>
                  <a:srgbClr val="004D15"/>
                </a:solidFill>
                <a:latin typeface="Alexandria Bold" pitchFamily="34" charset="0"/>
                <a:ea typeface="Alexandria Bold" pitchFamily="34" charset="-122"/>
                <a:cs typeface="Alexandria Bold" pitchFamily="34" charset="-120"/>
              </a:rPr>
              <a:t>Targeted Customer Engagement</a:t>
            </a:r>
            <a:endParaRPr lang="en-US" sz="1650" dirty="0"/>
          </a:p>
        </p:txBody>
      </p:sp>
      <p:sp>
        <p:nvSpPr>
          <p:cNvPr id="11" name="Text 9"/>
          <p:cNvSpPr/>
          <p:nvPr/>
        </p:nvSpPr>
        <p:spPr>
          <a:xfrm>
            <a:off x="1686758" y="3733562"/>
            <a:ext cx="12149852" cy="272177"/>
          </a:xfrm>
          <a:prstGeom prst="rect">
            <a:avLst/>
          </a:prstGeom>
          <a:noFill/>
          <a:ln/>
        </p:spPr>
        <p:txBody>
          <a:bodyPr wrap="none" lIns="0" tIns="0" rIns="0" bIns="0" rtlCol="0" anchor="t"/>
          <a:lstStyle/>
          <a:p>
            <a:pPr marL="0" indent="0" algn="l">
              <a:lnSpc>
                <a:spcPts val="2100"/>
              </a:lnSpc>
              <a:buNone/>
            </a:pPr>
            <a:r>
              <a:rPr lang="en-US" sz="1300" dirty="0">
                <a:solidFill>
                  <a:srgbClr val="004D15"/>
                </a:solidFill>
                <a:latin typeface="Inter Semi Bold" pitchFamily="34" charset="0"/>
                <a:ea typeface="Inter Semi Bold" pitchFamily="34" charset="-122"/>
                <a:cs typeface="Inter Semi Bold" pitchFamily="34" charset="-120"/>
              </a:rPr>
              <a:t>Leverage fat content preferences and item ratings to tailor marketing and improve customer satisfaction.</a:t>
            </a:r>
            <a:endParaRPr lang="en-US" sz="1300" dirty="0"/>
          </a:p>
        </p:txBody>
      </p:sp>
      <p:sp>
        <p:nvSpPr>
          <p:cNvPr id="12" name="Shape 10"/>
          <p:cNvSpPr/>
          <p:nvPr/>
        </p:nvSpPr>
        <p:spPr>
          <a:xfrm>
            <a:off x="1559243" y="4175760"/>
            <a:ext cx="127516" cy="639961"/>
          </a:xfrm>
          <a:prstGeom prst="roundRect">
            <a:avLst>
              <a:gd name="adj" fmla="val 56033"/>
            </a:avLst>
          </a:prstGeom>
          <a:solidFill>
            <a:srgbClr val="00A12D"/>
          </a:solidFill>
          <a:ln w="7620">
            <a:solidFill>
              <a:srgbClr val="19BA46"/>
            </a:solidFill>
            <a:prstDash val="solid"/>
          </a:ln>
        </p:spPr>
        <p:txBody>
          <a:bodyPr/>
          <a:lstStyle/>
          <a:p>
            <a:endParaRPr lang="en-IN"/>
          </a:p>
        </p:txBody>
      </p:sp>
      <p:sp>
        <p:nvSpPr>
          <p:cNvPr id="13" name="Text 11"/>
          <p:cNvSpPr/>
          <p:nvPr/>
        </p:nvSpPr>
        <p:spPr>
          <a:xfrm>
            <a:off x="1941909" y="4175760"/>
            <a:ext cx="2668072" cy="265747"/>
          </a:xfrm>
          <a:prstGeom prst="rect">
            <a:avLst/>
          </a:prstGeom>
          <a:noFill/>
          <a:ln/>
        </p:spPr>
        <p:txBody>
          <a:bodyPr wrap="none" lIns="0" tIns="0" rIns="0" bIns="0" rtlCol="0" anchor="t"/>
          <a:lstStyle/>
          <a:p>
            <a:pPr marL="0" indent="0" algn="l">
              <a:lnSpc>
                <a:spcPts val="2050"/>
              </a:lnSpc>
              <a:buNone/>
            </a:pPr>
            <a:r>
              <a:rPr lang="en-US" sz="1650" b="1" dirty="0">
                <a:solidFill>
                  <a:srgbClr val="004D15"/>
                </a:solidFill>
                <a:latin typeface="Alexandria Bold" pitchFamily="34" charset="0"/>
                <a:ea typeface="Alexandria Bold" pitchFamily="34" charset="-122"/>
                <a:cs typeface="Alexandria Bold" pitchFamily="34" charset="-120"/>
              </a:rPr>
              <a:t>Location-Based Strategy</a:t>
            </a:r>
            <a:endParaRPr lang="en-US" sz="1650" dirty="0"/>
          </a:p>
        </p:txBody>
      </p:sp>
      <p:sp>
        <p:nvSpPr>
          <p:cNvPr id="14" name="Text 12"/>
          <p:cNvSpPr/>
          <p:nvPr/>
        </p:nvSpPr>
        <p:spPr>
          <a:xfrm>
            <a:off x="1941909" y="4543544"/>
            <a:ext cx="11894701" cy="272177"/>
          </a:xfrm>
          <a:prstGeom prst="rect">
            <a:avLst/>
          </a:prstGeom>
          <a:noFill/>
          <a:ln/>
        </p:spPr>
        <p:txBody>
          <a:bodyPr wrap="none" lIns="0" tIns="0" rIns="0" bIns="0" rtlCol="0" anchor="t"/>
          <a:lstStyle/>
          <a:p>
            <a:pPr marL="0" indent="0" algn="l">
              <a:lnSpc>
                <a:spcPts val="2100"/>
              </a:lnSpc>
              <a:buNone/>
            </a:pPr>
            <a:r>
              <a:rPr lang="en-US" sz="1300" dirty="0">
                <a:solidFill>
                  <a:srgbClr val="004D15"/>
                </a:solidFill>
                <a:latin typeface="Inter Semi Bold" pitchFamily="34" charset="0"/>
                <a:ea typeface="Inter Semi Bold" pitchFamily="34" charset="-122"/>
                <a:cs typeface="Inter Semi Bold" pitchFamily="34" charset="-120"/>
              </a:rPr>
              <a:t>Use geographic sales data to design region-specific promotions and outlet upgrades.</a:t>
            </a:r>
            <a:endParaRPr lang="en-US" sz="1300" dirty="0"/>
          </a:p>
        </p:txBody>
      </p:sp>
      <p:sp>
        <p:nvSpPr>
          <p:cNvPr id="15" name="Shape 13"/>
          <p:cNvSpPr/>
          <p:nvPr/>
        </p:nvSpPr>
        <p:spPr>
          <a:xfrm>
            <a:off x="1304092" y="4985742"/>
            <a:ext cx="127516" cy="639961"/>
          </a:xfrm>
          <a:prstGeom prst="roundRect">
            <a:avLst>
              <a:gd name="adj" fmla="val 56033"/>
            </a:avLst>
          </a:prstGeom>
          <a:solidFill>
            <a:srgbClr val="FFD143"/>
          </a:solidFill>
          <a:ln w="7620">
            <a:solidFill>
              <a:srgbClr val="E5B729"/>
            </a:solidFill>
            <a:prstDash val="solid"/>
          </a:ln>
        </p:spPr>
        <p:txBody>
          <a:bodyPr/>
          <a:lstStyle/>
          <a:p>
            <a:endParaRPr lang="en-IN"/>
          </a:p>
        </p:txBody>
      </p:sp>
      <p:sp>
        <p:nvSpPr>
          <p:cNvPr id="16" name="Text 14"/>
          <p:cNvSpPr/>
          <p:nvPr/>
        </p:nvSpPr>
        <p:spPr>
          <a:xfrm>
            <a:off x="1686758" y="4985742"/>
            <a:ext cx="3209806" cy="265747"/>
          </a:xfrm>
          <a:prstGeom prst="rect">
            <a:avLst/>
          </a:prstGeom>
          <a:noFill/>
          <a:ln/>
        </p:spPr>
        <p:txBody>
          <a:bodyPr wrap="none" lIns="0" tIns="0" rIns="0" bIns="0" rtlCol="0" anchor="t"/>
          <a:lstStyle/>
          <a:p>
            <a:pPr marL="0" indent="0" algn="l">
              <a:lnSpc>
                <a:spcPts val="2050"/>
              </a:lnSpc>
              <a:buNone/>
            </a:pPr>
            <a:r>
              <a:rPr lang="en-US" sz="1650" b="1" dirty="0">
                <a:solidFill>
                  <a:srgbClr val="004D15"/>
                </a:solidFill>
                <a:latin typeface="Alexandria Bold" pitchFamily="34" charset="0"/>
                <a:ea typeface="Alexandria Bold" pitchFamily="34" charset="-122"/>
                <a:cs typeface="Alexandria Bold" pitchFamily="34" charset="-120"/>
              </a:rPr>
              <a:t>Data-Driven Growth Planning</a:t>
            </a:r>
            <a:endParaRPr lang="en-US" sz="1650" dirty="0"/>
          </a:p>
        </p:txBody>
      </p:sp>
      <p:sp>
        <p:nvSpPr>
          <p:cNvPr id="17" name="Text 15"/>
          <p:cNvSpPr/>
          <p:nvPr/>
        </p:nvSpPr>
        <p:spPr>
          <a:xfrm>
            <a:off x="1686758" y="5353526"/>
            <a:ext cx="12149852" cy="272177"/>
          </a:xfrm>
          <a:prstGeom prst="rect">
            <a:avLst/>
          </a:prstGeom>
          <a:noFill/>
          <a:ln/>
        </p:spPr>
        <p:txBody>
          <a:bodyPr wrap="none" lIns="0" tIns="0" rIns="0" bIns="0" rtlCol="0" anchor="t"/>
          <a:lstStyle/>
          <a:p>
            <a:pPr marL="0" indent="0" algn="l">
              <a:lnSpc>
                <a:spcPts val="2100"/>
              </a:lnSpc>
              <a:buNone/>
            </a:pPr>
            <a:r>
              <a:rPr lang="en-US" sz="1300" dirty="0">
                <a:solidFill>
                  <a:srgbClr val="004D15"/>
                </a:solidFill>
                <a:latin typeface="Inter Semi Bold" pitchFamily="34" charset="0"/>
                <a:ea typeface="Inter Semi Bold" pitchFamily="34" charset="-122"/>
                <a:cs typeface="Inter Semi Bold" pitchFamily="34" charset="-120"/>
              </a:rPr>
              <a:t>Track annual trends and outlet performance to inform expansion and product strategy.</a:t>
            </a:r>
            <a:endParaRPr lang="en-US" sz="1300" dirty="0"/>
          </a:p>
        </p:txBody>
      </p:sp>
      <p:sp>
        <p:nvSpPr>
          <p:cNvPr id="18" name="Text 16"/>
          <p:cNvSpPr/>
          <p:nvPr/>
        </p:nvSpPr>
        <p:spPr>
          <a:xfrm>
            <a:off x="793790" y="5987058"/>
            <a:ext cx="13042821" cy="1368504"/>
          </a:xfrm>
          <a:prstGeom prst="rect">
            <a:avLst/>
          </a:prstGeom>
          <a:noFill/>
          <a:ln/>
        </p:spPr>
        <p:txBody>
          <a:bodyPr wrap="square" lIns="0" tIns="0" rIns="0" bIns="0" rtlCol="0" anchor="t"/>
          <a:lstStyle/>
          <a:p>
            <a:pPr marL="0" indent="0" algn="l">
              <a:lnSpc>
                <a:spcPts val="2100"/>
              </a:lnSpc>
              <a:buNone/>
            </a:pPr>
            <a:r>
              <a:rPr lang="en-US" sz="1300" dirty="0">
                <a:solidFill>
                  <a:srgbClr val="000000"/>
                </a:solidFill>
                <a:latin typeface="Inter Semi Bold" pitchFamily="34" charset="0"/>
                <a:ea typeface="Inter Semi Bold" pitchFamily="34" charset="-122"/>
                <a:cs typeface="Inter Semi Bold" pitchFamily="34" charset="-120"/>
              </a:rPr>
              <a:t>🔍</a:t>
            </a:r>
            <a:r>
              <a:rPr lang="en-US" sz="1300" dirty="0">
                <a:solidFill>
                  <a:srgbClr val="004D15"/>
                </a:solidFill>
                <a:latin typeface="Inter Semi Bold" pitchFamily="34" charset="0"/>
                <a:ea typeface="Inter Semi Bold" pitchFamily="34" charset="-122"/>
                <a:cs typeface="Inter Semi Bold" pitchFamily="34" charset="-120"/>
              </a:rPr>
              <a:t> Strategic Business Recommendations from Dashboard Insights Prioritize High-Performing Categories Focus on top-selling items like fruits and snacks; trim low-performing products to optimize inventory. Expand in High-Growth Areas Tier 3 outlets and larger outlet sizes drive the most revenue—consider scaling operations in these segments. Targeted Customer Engagement Leverage fat content preferences and item ratings to tailor marketing and improve customer satisfaction. Location-Based Strategy Use geographic sales data to design region-specific promotions and outlet upgrades. Data-Driven Growth Planning Track annual trends and outlet performance to inform expansion and product strategy.</a:t>
            </a:r>
            <a:endParaRPr lang="en-US" sz="1300" dirty="0"/>
          </a:p>
        </p:txBody>
      </p:sp>
      <p:pic>
        <p:nvPicPr>
          <p:cNvPr id="19" name="Image 0" descr="preencoded.png"/>
          <p:cNvPicPr>
            <a:picLocks noChangeAspect="1"/>
          </p:cNvPicPr>
          <p:nvPr/>
        </p:nvPicPr>
        <p:blipFill>
          <a:blip r:embed="rId3"/>
          <a:stretch>
            <a:fillRect/>
          </a:stretch>
        </p:blipFill>
        <p:spPr>
          <a:xfrm>
            <a:off x="13716000" y="228600"/>
            <a:ext cx="685800" cy="6858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1021</Words>
  <Application>Microsoft Office PowerPoint</Application>
  <PresentationFormat>Custom</PresentationFormat>
  <Paragraphs>106</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Alexandria Bold</vt:lpstr>
      <vt:lpstr>Inter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Dharmesh Parmar</cp:lastModifiedBy>
  <cp:revision>2</cp:revision>
  <dcterms:created xsi:type="dcterms:W3CDTF">2025-05-29T08:49:36Z</dcterms:created>
  <dcterms:modified xsi:type="dcterms:W3CDTF">2025-12-12T13:24:02Z</dcterms:modified>
</cp:coreProperties>
</file>